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24"/>
  </p:notesMasterIdLst>
  <p:handoutMasterIdLst>
    <p:handoutMasterId r:id="rId25"/>
  </p:handoutMasterIdLst>
  <p:sldIdLst>
    <p:sldId id="256" r:id="rId6"/>
    <p:sldId id="1791" r:id="rId7"/>
    <p:sldId id="1727" r:id="rId8"/>
    <p:sldId id="1824" r:id="rId9"/>
    <p:sldId id="1812" r:id="rId10"/>
    <p:sldId id="1823" r:id="rId11"/>
    <p:sldId id="1819" r:id="rId12"/>
    <p:sldId id="1818" r:id="rId13"/>
    <p:sldId id="1828" r:id="rId14"/>
    <p:sldId id="1827" r:id="rId15"/>
    <p:sldId id="1821" r:id="rId16"/>
    <p:sldId id="1822" r:id="rId17"/>
    <p:sldId id="1756" r:id="rId18"/>
    <p:sldId id="1774" r:id="rId19"/>
    <p:sldId id="1814" r:id="rId20"/>
    <p:sldId id="1815" r:id="rId21"/>
    <p:sldId id="1816" r:id="rId22"/>
    <p:sldId id="1742" r:id="rId23"/>
  </p:sldIdLst>
  <p:sldSz cx="12192000" cy="6858000"/>
  <p:notesSz cx="6858000" cy="9144000"/>
  <p:embeddedFontLst>
    <p:embeddedFont>
      <p:font typeface="Apercu Mono Pro Medium" panose="02010609040000040003" charset="0"/>
      <p:regular r:id="rId26"/>
    </p:embeddedFont>
    <p:embeddedFont>
      <p:font typeface="Apercu Pro" panose="020B0604020202020204" charset="0"/>
      <p:regular r:id="rId27"/>
      <p:bold r:id="rId28"/>
    </p:embeddedFont>
    <p:embeddedFont>
      <p:font typeface="Apercu Pro Medium" panose="020B0604020202020204" charset="0"/>
      <p:regular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5234A36B-05B0-4FA2-9C2D-CCBEAAE95619}">
          <p14:sldIdLst/>
        </p14:section>
        <p14:section name="Title Page" id="{D780834C-76F2-421B-83CC-79FD25588131}">
          <p14:sldIdLst>
            <p14:sldId id="256"/>
          </p14:sldIdLst>
        </p14:section>
        <p14:section name="Intro" id="{3DF135C1-32EB-4C75-A027-486A04DB7DD7}">
          <p14:sldIdLst>
            <p14:sldId id="1791"/>
            <p14:sldId id="1727"/>
            <p14:sldId id="1824"/>
          </p14:sldIdLst>
        </p14:section>
        <p14:section name="Goods" id="{3F753913-3C90-4EE4-953D-DAEC8C9F412C}">
          <p14:sldIdLst>
            <p14:sldId id="1812"/>
            <p14:sldId id="1823"/>
          </p14:sldIdLst>
        </p14:section>
        <p14:section name="Services" id="{E5A39EE4-DDC0-42B6-A758-873B4EDA0240}">
          <p14:sldIdLst>
            <p14:sldId id="1819"/>
            <p14:sldId id="1818"/>
          </p14:sldIdLst>
        </p14:section>
        <p14:section name="NIP" id="{11852CA5-BFBF-4F4E-A75A-1F37D18BC28C}">
          <p14:sldIdLst>
            <p14:sldId id="1828"/>
          </p14:sldIdLst>
        </p14:section>
        <p14:section name="Hiring from the EU" id="{A6E0B65C-4ACE-4128-A36C-9D1F1291B414}">
          <p14:sldIdLst>
            <p14:sldId id="1827"/>
            <p14:sldId id="1821"/>
            <p14:sldId id="1822"/>
          </p14:sldIdLst>
        </p14:section>
        <p14:section name="Support" id="{9ED3DC48-BEC5-4A2F-91BD-4C0DDECCB6AF}">
          <p14:sldIdLst>
            <p14:sldId id="1756"/>
            <p14:sldId id="1774"/>
            <p14:sldId id="1814"/>
            <p14:sldId id="1815"/>
            <p14:sldId id="1816"/>
            <p14:sldId id="1742"/>
          </p14:sldIdLst>
        </p14:section>
        <p14:section name="Templates - if needed" id="{D0332B2B-BDDF-4345-92DB-8AEF21D130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ler, Alex (Business Investment)" initials="TA(I" lastIdx="21" clrIdx="0">
    <p:extLst>
      <p:ext uri="{19B8F6BF-5375-455C-9EA6-DF929625EA0E}">
        <p15:presenceInfo xmlns:p15="http://schemas.microsoft.com/office/powerpoint/2012/main" userId="S::Alex.Tyler@beis.gov.uk::86428ea4-2cab-417b-bef8-e2c2c4861f9d" providerId="AD"/>
      </p:ext>
    </p:extLst>
  </p:cmAuthor>
  <p:cmAuthor id="2" name="Fraser, Clare (BEIS)" initials="F(" lastIdx="1" clrIdx="1">
    <p:extLst>
      <p:ext uri="{19B8F6BF-5375-455C-9EA6-DF929625EA0E}">
        <p15:presenceInfo xmlns:p15="http://schemas.microsoft.com/office/powerpoint/2012/main" userId="S::clare.fraser@beis.gov.uk::cdfd82a5-93fe-4ac1-81b7-0cef22f0191b" providerId="AD"/>
      </p:ext>
    </p:extLst>
  </p:cmAuthor>
  <p:cmAuthor id="3" name="Isa, Mohammed (Business Intelligence and Readiness)" initials="IM(IaR" lastIdx="9" clrIdx="2">
    <p:extLst>
      <p:ext uri="{19B8F6BF-5375-455C-9EA6-DF929625EA0E}">
        <p15:presenceInfo xmlns:p15="http://schemas.microsoft.com/office/powerpoint/2012/main" userId="S::Mohammed.Isa@beis.gov.uk::ae164362-6fbd-45f4-a524-7917dcb02134" providerId="AD"/>
      </p:ext>
    </p:extLst>
  </p:cmAuthor>
  <p:cmAuthor id="4" name="Flint, Hayley (BEIS)" initials="FH(" lastIdx="20" clrIdx="3">
    <p:extLst>
      <p:ext uri="{19B8F6BF-5375-455C-9EA6-DF929625EA0E}">
        <p15:presenceInfo xmlns:p15="http://schemas.microsoft.com/office/powerpoint/2012/main" userId="S::Hayley.Flint@beis.gov.uk::94bdee53-5c7a-4e12-9d1c-07c40d66f5eb" providerId="AD"/>
      </p:ext>
    </p:extLst>
  </p:cmAuthor>
  <p:cmAuthor id="5" name="Frodsham, Robert (BEIS)" initials="FR(" lastIdx="16" clrIdx="4">
    <p:extLst>
      <p:ext uri="{19B8F6BF-5375-455C-9EA6-DF929625EA0E}">
        <p15:presenceInfo xmlns:p15="http://schemas.microsoft.com/office/powerpoint/2012/main" userId="S::Robert.Frodsham@beis.gov.uk::c9f7a02a-f93b-477d-834d-053deb84c638" providerId="AD"/>
      </p:ext>
    </p:extLst>
  </p:cmAuthor>
  <p:cmAuthor id="6" name="Saggar, Kieran (Business Readiness for EU Exit)" initials="SE" lastIdx="5" clrIdx="5">
    <p:extLst>
      <p:ext uri="{19B8F6BF-5375-455C-9EA6-DF929625EA0E}">
        <p15:presenceInfo xmlns:p15="http://schemas.microsoft.com/office/powerpoint/2012/main" userId="S::kieran.saggar@beis.gov.uk::790fef78-4d44-4474-99f9-26964cd0b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767"/>
    <a:srgbClr val="8E8BAD"/>
    <a:srgbClr val="FF003B"/>
    <a:srgbClr val="FF0031"/>
    <a:srgbClr val="FFFFFF"/>
    <a:srgbClr val="2C2664"/>
    <a:srgbClr val="252056"/>
    <a:srgbClr val="FFFF00"/>
    <a:srgbClr val="EAEDF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17BDF-26B7-4783-831F-891D0190764C}" v="74" dt="2021-02-26T09:35:39.690"/>
    <p1510:client id="{11A0C54D-DAD1-7944-27A5-06EC8A715C04}" v="2" dt="2021-03-01T15:02:13.944"/>
    <p1510:client id="{499EBA43-366D-3363-36B9-F8C852D57F20}" v="21" dt="2021-02-25T12:43:37.269"/>
    <p1510:client id="{50048E4C-E38F-092C-9AEA-E46E142C6839}" v="389" dt="2021-02-25T16:01:54.472"/>
    <p1510:client id="{61745245-CC97-ED5E-41A2-7FE9AEB205F2}" v="127" dt="2021-03-01T16:57:35.618"/>
    <p1510:client id="{80F28D11-CF45-A5E4-98A3-41343FA758B4}" v="236" dt="2021-02-26T16:34:01.488"/>
    <p1510:client id="{A9874ABA-9F72-4698-9060-BEBBEE23D143}" v="3" dt="2021-03-01T16:58:52.899"/>
    <p1510:client id="{A9DA5ABB-5993-4B72-8AF1-22114DEF5C51}" v="4" dt="2021-02-25T11:04:06.373"/>
    <p1510:client id="{B925747F-2A7E-C601-C7A2-B2A38E794AD7}" v="2" dt="2021-02-25T13:46:42.149"/>
    <p1510:client id="{F8DAF85B-CD65-4920-849E-BC8A8F68A68D}" v="2" dt="2021-02-25T13:46:44.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84"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4D3C2C-3358-4BB4-B261-C69D464F63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DA500AD-FB2F-4568-B6F0-FEBDBFAC527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AFD436-C0E8-4E03-98FA-2B618E30E91E}" type="datetimeFigureOut">
              <a:rPr lang="en-GB" smtClean="0"/>
              <a:t>05/03/2021</a:t>
            </a:fld>
            <a:endParaRPr lang="en-GB"/>
          </a:p>
        </p:txBody>
      </p:sp>
      <p:sp>
        <p:nvSpPr>
          <p:cNvPr id="4" name="Footer Placeholder 3">
            <a:extLst>
              <a:ext uri="{FF2B5EF4-FFF2-40B4-BE49-F238E27FC236}">
                <a16:creationId xmlns:a16="http://schemas.microsoft.com/office/drawing/2014/main" id="{E559A9C5-45F3-4C93-A741-02A6B8A8C5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876A650-0FC0-4C2D-ACA7-85A44851CB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A3B520-3E6B-47F5-A618-239796514635}" type="slidenum">
              <a:rPr lang="en-GB" smtClean="0"/>
              <a:t>‹#›</a:t>
            </a:fld>
            <a:endParaRPr lang="en-GB"/>
          </a:p>
        </p:txBody>
      </p:sp>
    </p:spTree>
    <p:extLst>
      <p:ext uri="{BB962C8B-B14F-4D97-AF65-F5344CB8AC3E}">
        <p14:creationId xmlns:p14="http://schemas.microsoft.com/office/powerpoint/2010/main" val="19278707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percu Pro" panose="020B0503050601040103"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percu Pro" panose="020B0503050601040103" pitchFamily="34" charset="0"/>
              </a:defRPr>
            </a:lvl1pPr>
          </a:lstStyle>
          <a:p>
            <a:fld id="{700D2F8E-DF27-4E59-B5D6-E91CE0B41800}" type="datetimeFigureOut">
              <a:rPr lang="en-GB" smtClean="0"/>
              <a:pPr/>
              <a:t>05/03/2021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percu Pro" panose="020B0503050601040103"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percu Pro" panose="020B0503050601040103" pitchFamily="34" charset="0"/>
              </a:defRPr>
            </a:lvl1pPr>
          </a:lstStyle>
          <a:p>
            <a:fld id="{A5B65CF2-C103-4F94-A9B3-2EE02F579942}" type="slidenum">
              <a:rPr lang="en-GB" smtClean="0"/>
              <a:pPr/>
              <a:t>‹#›</a:t>
            </a:fld>
            <a:endParaRPr lang="en-GB"/>
          </a:p>
        </p:txBody>
      </p:sp>
    </p:spTree>
    <p:extLst>
      <p:ext uri="{BB962C8B-B14F-4D97-AF65-F5344CB8AC3E}">
        <p14:creationId xmlns:p14="http://schemas.microsoft.com/office/powerpoint/2010/main" val="379771207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Apercu Pro" panose="020B05030506010401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4228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ercu Pro" panose="020B0503050601040103" pitchFamily="34" charset="0"/>
                <a:ea typeface="+mn-ea"/>
                <a:cs typeface="+mn-cs"/>
              </a:rPr>
              <a:t>12/02/2007</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ercu Pro" panose="020B0503050601040103" pitchFamily="34" charset="0"/>
                <a:ea typeface="+mn-ea"/>
                <a:cs typeface="+mn-cs"/>
              </a:rPr>
              <a:t>Project Name: HMRC v1.8</a:t>
            </a:r>
          </a:p>
        </p:txBody>
      </p:sp>
    </p:spTree>
    <p:extLst>
      <p:ext uri="{BB962C8B-B14F-4D97-AF65-F5344CB8AC3E}">
        <p14:creationId xmlns:p14="http://schemas.microsoft.com/office/powerpoint/2010/main" val="28895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ercu Pro" panose="020B0503050601040103" pitchFamily="34" charset="0"/>
                <a:ea typeface="+mn-ea"/>
                <a:cs typeface="+mn-cs"/>
              </a:rPr>
              <a:t>12/02/2007</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ercu Pro" panose="020B0503050601040103" pitchFamily="34" charset="0"/>
                <a:ea typeface="+mn-ea"/>
                <a:cs typeface="+mn-cs"/>
              </a:rPr>
              <a:t>Project Name: HMRC v1.8</a:t>
            </a:r>
          </a:p>
        </p:txBody>
      </p:sp>
    </p:spTree>
    <p:extLst>
      <p:ext uri="{BB962C8B-B14F-4D97-AF65-F5344CB8AC3E}">
        <p14:creationId xmlns:p14="http://schemas.microsoft.com/office/powerpoint/2010/main" val="605846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ercu Pro" panose="020B0503050601040103" pitchFamily="34" charset="0"/>
                <a:ea typeface="+mn-ea"/>
                <a:cs typeface="+mn-cs"/>
              </a:rPr>
              <a:t>12/02/2007</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ercu Pro" panose="020B0503050601040103" pitchFamily="34" charset="0"/>
                <a:ea typeface="+mn-ea"/>
                <a:cs typeface="+mn-cs"/>
              </a:rPr>
              <a:t>Project Name: HMRC v1.8</a:t>
            </a:r>
          </a:p>
        </p:txBody>
      </p:sp>
    </p:spTree>
    <p:extLst>
      <p:ext uri="{BB962C8B-B14F-4D97-AF65-F5344CB8AC3E}">
        <p14:creationId xmlns:p14="http://schemas.microsoft.com/office/powerpoint/2010/main" val="793674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9726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Tree>
    <p:extLst>
      <p:ext uri="{BB962C8B-B14F-4D97-AF65-F5344CB8AC3E}">
        <p14:creationId xmlns:p14="http://schemas.microsoft.com/office/powerpoint/2010/main" val="131208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87079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Event Name Here</a:t>
            </a:r>
          </a:p>
        </p:txBody>
      </p:sp>
      <p:sp>
        <p:nvSpPr>
          <p:cNvPr id="5" name="Date Placeholder 4"/>
          <p:cNvSpPr>
            <a:spLocks noGrp="1"/>
          </p:cNvSpPr>
          <p:nvPr>
            <p:ph type="dt" idx="11"/>
          </p:nvPr>
        </p:nvSpPr>
        <p:spPr/>
        <p:txBody>
          <a:bodyPr/>
          <a:lstStyle/>
          <a:p>
            <a:pPr>
              <a:defRPr/>
            </a:pPr>
            <a:r>
              <a:rPr lang="en-US"/>
              <a:t>12/02/2007</a:t>
            </a:r>
          </a:p>
        </p:txBody>
      </p:sp>
      <p:sp>
        <p:nvSpPr>
          <p:cNvPr id="6" name="Footer Placeholder 5"/>
          <p:cNvSpPr>
            <a:spLocks noGrp="1"/>
          </p:cNvSpPr>
          <p:nvPr>
            <p:ph type="ftr" sz="quarter" idx="12"/>
          </p:nvPr>
        </p:nvSpPr>
        <p:spPr/>
        <p:txBody>
          <a:bodyPr/>
          <a:lstStyle/>
          <a:p>
            <a:pPr>
              <a:defRPr/>
            </a:pPr>
            <a:r>
              <a:rPr lang="en-US"/>
              <a:t>Project Name: HMRC v1.8</a:t>
            </a:r>
          </a:p>
        </p:txBody>
      </p:sp>
    </p:spTree>
    <p:extLst>
      <p:ext uri="{BB962C8B-B14F-4D97-AF65-F5344CB8AC3E}">
        <p14:creationId xmlns:p14="http://schemas.microsoft.com/office/powerpoint/2010/main" val="146369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ercu Pro" panose="020B0503050601040103" pitchFamily="34" charset="0"/>
                <a:ea typeface="+mn-ea"/>
                <a:cs typeface="+mn-cs"/>
              </a:rPr>
              <a:t>12/02/2007</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ercu Pro" panose="020B0503050601040103" pitchFamily="34" charset="0"/>
                <a:ea typeface="+mn-ea"/>
                <a:cs typeface="+mn-cs"/>
              </a:rPr>
              <a:t>Project Name: HMRC v1.8</a:t>
            </a:r>
          </a:p>
        </p:txBody>
      </p:sp>
    </p:spTree>
    <p:extLst>
      <p:ext uri="{BB962C8B-B14F-4D97-AF65-F5344CB8AC3E}">
        <p14:creationId xmlns:p14="http://schemas.microsoft.com/office/powerpoint/2010/main" val="3298102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ercu Pro" panose="020B0503050601040103" pitchFamily="34" charset="0"/>
                <a:ea typeface="+mn-ea"/>
                <a:cs typeface="+mn-cs"/>
              </a:rPr>
              <a:t>12/02/2007</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ercu Pro" panose="020B0503050601040103" pitchFamily="34" charset="0"/>
                <a:ea typeface="+mn-ea"/>
                <a:cs typeface="+mn-cs"/>
              </a:rPr>
              <a:t>Project Name: HMRC v1.8</a:t>
            </a:r>
          </a:p>
        </p:txBody>
      </p:sp>
    </p:spTree>
    <p:extLst>
      <p:ext uri="{BB962C8B-B14F-4D97-AF65-F5344CB8AC3E}">
        <p14:creationId xmlns:p14="http://schemas.microsoft.com/office/powerpoint/2010/main" val="679759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ercu Pro" panose="020B0503050601040103" pitchFamily="34" charset="0"/>
                <a:ea typeface="+mn-ea"/>
                <a:cs typeface="+mn-cs"/>
              </a:rPr>
              <a:t>12/02/2007</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percu Pro" panose="020B0503050601040103" pitchFamily="34" charset="0"/>
                <a:ea typeface="+mn-ea"/>
                <a:cs typeface="+mn-cs"/>
              </a:rPr>
              <a:t>Project Name: HMRC v1.8</a:t>
            </a:r>
          </a:p>
        </p:txBody>
      </p:sp>
    </p:spTree>
    <p:extLst>
      <p:ext uri="{BB962C8B-B14F-4D97-AF65-F5344CB8AC3E}">
        <p14:creationId xmlns:p14="http://schemas.microsoft.com/office/powerpoint/2010/main" val="2722000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F51D-E749-4E6A-A31E-518042F4C3F7}"/>
              </a:ext>
            </a:extLst>
          </p:cNvPr>
          <p:cNvSpPr>
            <a:spLocks noGrp="1"/>
          </p:cNvSpPr>
          <p:nvPr>
            <p:ph type="ctrTitle"/>
          </p:nvPr>
        </p:nvSpPr>
        <p:spPr>
          <a:xfrm>
            <a:off x="4884302" y="1685483"/>
            <a:ext cx="7047481" cy="2243189"/>
          </a:xfrm>
        </p:spPr>
        <p:txBody>
          <a:bodyPr anchor="b"/>
          <a:lstStyle>
            <a:lvl1pPr algn="ctr">
              <a:defRPr sz="6000"/>
            </a:lvl1pPr>
          </a:lstStyle>
          <a:p>
            <a:r>
              <a:rPr lang="en-US"/>
              <a:t>Click to edit Master title style</a:t>
            </a:r>
            <a:endParaRPr lang="en-GB"/>
          </a:p>
        </p:txBody>
      </p:sp>
      <p:sp>
        <p:nvSpPr>
          <p:cNvPr id="16" name="Rectangle 15">
            <a:extLst>
              <a:ext uri="{FF2B5EF4-FFF2-40B4-BE49-F238E27FC236}">
                <a16:creationId xmlns:a16="http://schemas.microsoft.com/office/drawing/2014/main" id="{5DB4B69B-5DD1-4099-AA78-B4FDE1B2C773}"/>
              </a:ext>
            </a:extLst>
          </p:cNvPr>
          <p:cNvSpPr/>
          <p:nvPr userDrawn="1"/>
        </p:nvSpPr>
        <p:spPr>
          <a:xfrm>
            <a:off x="6485579" y="4211001"/>
            <a:ext cx="3705744" cy="375104"/>
          </a:xfrm>
          <a:prstGeom prst="rect">
            <a:avLst/>
          </a:prstGeom>
          <a:solidFill>
            <a:srgbClr val="FF003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AE115AB2-9554-429A-AB3B-4D5AEA3CFF67}"/>
              </a:ext>
            </a:extLst>
          </p:cNvPr>
          <p:cNvSpPr txBox="1"/>
          <p:nvPr userDrawn="1"/>
        </p:nvSpPr>
        <p:spPr>
          <a:xfrm>
            <a:off x="6449049" y="4132545"/>
            <a:ext cx="5133405" cy="523220"/>
          </a:xfrm>
          <a:prstGeom prst="rect">
            <a:avLst/>
          </a:prstGeom>
          <a:noFill/>
        </p:spPr>
        <p:txBody>
          <a:bodyPr wrap="square" rtlCol="0" anchor="ctr">
            <a:spAutoFit/>
          </a:bodyPr>
          <a:lstStyle/>
          <a:p>
            <a:r>
              <a:rPr lang="en-GB" sz="2800" b="1">
                <a:solidFill>
                  <a:schemeClr val="bg1"/>
                </a:solidFill>
                <a:latin typeface="Apercu Pro" panose="020B0604020202020204" charset="0"/>
              </a:rPr>
              <a:t>NEW RULES ARE HERE</a:t>
            </a:r>
          </a:p>
        </p:txBody>
      </p:sp>
      <p:pic>
        <p:nvPicPr>
          <p:cNvPr id="10" name="Picture 9" descr="A close up of a sign&#10;&#10;Description automatically generated">
            <a:extLst>
              <a:ext uri="{FF2B5EF4-FFF2-40B4-BE49-F238E27FC236}">
                <a16:creationId xmlns:a16="http://schemas.microsoft.com/office/drawing/2014/main" id="{EC9C2F5D-4CD0-44FE-98B5-6BEFE6B2B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13468" y="5725140"/>
            <a:ext cx="1232679" cy="891909"/>
          </a:xfrm>
          <a:prstGeom prst="rect">
            <a:avLst/>
          </a:prstGeom>
        </p:spPr>
      </p:pic>
      <p:sp>
        <p:nvSpPr>
          <p:cNvPr id="18" name="TextBox 17">
            <a:extLst>
              <a:ext uri="{FF2B5EF4-FFF2-40B4-BE49-F238E27FC236}">
                <a16:creationId xmlns:a16="http://schemas.microsoft.com/office/drawing/2014/main" id="{9B3EF3F7-8719-44F4-9BA7-765DA5BC9296}"/>
              </a:ext>
            </a:extLst>
          </p:cNvPr>
          <p:cNvSpPr txBox="1"/>
          <p:nvPr userDrawn="1"/>
        </p:nvSpPr>
        <p:spPr>
          <a:xfrm>
            <a:off x="2996184" y="6241946"/>
            <a:ext cx="6199632" cy="375103"/>
          </a:xfrm>
          <a:prstGeom prst="rect">
            <a:avLst/>
          </a:prstGeom>
          <a:noFill/>
        </p:spPr>
        <p:txBody>
          <a:bodyPr wrap="square">
            <a:spAutoFit/>
          </a:bodyPr>
          <a:lstStyle/>
          <a:p>
            <a:pPr algn="ctr">
              <a:lnSpc>
                <a:spcPct val="107000"/>
              </a:lnSpc>
              <a:spcAft>
                <a:spcPts val="800"/>
              </a:spcAft>
            </a:pPr>
            <a:r>
              <a:rPr lang="en-GB" sz="1800" b="1" kern="1200">
                <a:solidFill>
                  <a:srgbClr val="FF0031"/>
                </a:solidFill>
                <a:effectLst/>
                <a:highlight>
                  <a:srgbClr val="FF0000"/>
                </a:highlight>
                <a:latin typeface="Apercu Pro" panose="020B0503050601040103" pitchFamily="34" charset="0"/>
                <a:ea typeface="Calibri" panose="020F0502020204030204" pitchFamily="34" charset="0"/>
                <a:cs typeface="Times New Roman" panose="02020603050405020304" pitchFamily="18" charset="0"/>
              </a:rPr>
              <a:t>i</a:t>
            </a:r>
            <a:r>
              <a:rPr lang="en-GB" sz="1800" b="1" kern="1200">
                <a:solidFill>
                  <a:srgbClr val="FFFFFF"/>
                </a:solidFill>
                <a:effectLst/>
                <a:highlight>
                  <a:srgbClr val="FF0000"/>
                </a:highlight>
                <a:latin typeface="Apercu Pro" panose="020B0503050601040103" pitchFamily="34" charset="0"/>
                <a:ea typeface="Calibri" panose="020F0502020204030204" pitchFamily="34" charset="0"/>
                <a:cs typeface="Times New Roman" panose="02020603050405020304" pitchFamily="18" charset="0"/>
              </a:rPr>
              <a:t>GOV.UK/</a:t>
            </a:r>
            <a:r>
              <a:rPr lang="en-GB" sz="1800" b="1" kern="1200" err="1">
                <a:solidFill>
                  <a:srgbClr val="FFFFFF"/>
                </a:solidFill>
                <a:effectLst/>
                <a:highlight>
                  <a:srgbClr val="FF0000"/>
                </a:highlight>
                <a:latin typeface="Apercu Pro" panose="020B0503050601040103" pitchFamily="34" charset="0"/>
                <a:ea typeface="Calibri" panose="020F0502020204030204" pitchFamily="34" charset="0"/>
                <a:cs typeface="Times New Roman" panose="02020603050405020304" pitchFamily="18" charset="0"/>
              </a:rPr>
              <a:t>TRANSITION</a:t>
            </a:r>
            <a:r>
              <a:rPr lang="en-GB" sz="1800" b="1" kern="1200" err="1">
                <a:solidFill>
                  <a:srgbClr val="FF0031"/>
                </a:solidFill>
                <a:effectLst/>
                <a:highlight>
                  <a:srgbClr val="FF0000"/>
                </a:highlight>
                <a:latin typeface="Apercu Pro" panose="020B0503050601040103" pitchFamily="34" charset="0"/>
                <a:ea typeface="Calibri" panose="020F0502020204030204" pitchFamily="34" charset="0"/>
                <a:cs typeface="Times New Roman" panose="02020603050405020304" pitchFamily="18" charset="0"/>
              </a:rPr>
              <a:t>i</a:t>
            </a:r>
            <a:endParaRPr lang="en-GB" sz="1100">
              <a:solidFill>
                <a:srgbClr val="FF003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6986774-417A-42B6-AB5B-BE66119266E1}"/>
              </a:ext>
            </a:extLst>
          </p:cNvPr>
          <p:cNvSpPr txBox="1"/>
          <p:nvPr userDrawn="1"/>
        </p:nvSpPr>
        <p:spPr>
          <a:xfrm>
            <a:off x="4873414" y="5959616"/>
            <a:ext cx="1575635" cy="369332"/>
          </a:xfrm>
          <a:prstGeom prst="rect">
            <a:avLst/>
          </a:prstGeom>
          <a:noFill/>
        </p:spPr>
        <p:txBody>
          <a:bodyPr wrap="square">
            <a:spAutoFit/>
          </a:bodyPr>
          <a:lstStyle/>
          <a:p>
            <a:r>
              <a:rPr lang="en-GB" sz="1800">
                <a:solidFill>
                  <a:srgbClr val="2D2767"/>
                </a:solidFill>
                <a:effectLst/>
                <a:latin typeface="Apercu Pro" panose="020B0503050601040103" pitchFamily="34" charset="0"/>
                <a:ea typeface="Times New Roman" panose="02020603050405020304" pitchFamily="18" charset="0"/>
                <a:cs typeface="Times New Roman" panose="02020603050405020304" pitchFamily="18" charset="0"/>
              </a:rPr>
              <a:t>ACT NOW AT</a:t>
            </a:r>
            <a:endParaRPr lang="en-GB">
              <a:solidFill>
                <a:srgbClr val="2D2767"/>
              </a:solidFill>
            </a:endParaRPr>
          </a:p>
        </p:txBody>
      </p:sp>
      <p:pic>
        <p:nvPicPr>
          <p:cNvPr id="12" name="Picture 11">
            <a:extLst>
              <a:ext uri="{FF2B5EF4-FFF2-40B4-BE49-F238E27FC236}">
                <a16:creationId xmlns:a16="http://schemas.microsoft.com/office/drawing/2014/main" id="{DC033BF5-04B9-4125-BD77-2A16A9C1FF79}"/>
              </a:ext>
            </a:extLst>
          </p:cNvPr>
          <p:cNvPicPr>
            <a:picLocks noChangeAspect="1"/>
          </p:cNvPicPr>
          <p:nvPr userDrawn="1"/>
        </p:nvPicPr>
        <p:blipFill>
          <a:blip r:embed="rId3"/>
          <a:stretch>
            <a:fillRect/>
          </a:stretch>
        </p:blipFill>
        <p:spPr>
          <a:xfrm>
            <a:off x="10191323" y="99302"/>
            <a:ext cx="1339200" cy="1146161"/>
          </a:xfrm>
          <a:prstGeom prst="rect">
            <a:avLst/>
          </a:prstGeom>
        </p:spPr>
      </p:pic>
      <p:pic>
        <p:nvPicPr>
          <p:cNvPr id="13" name="Google Shape;15;p1">
            <a:extLst>
              <a:ext uri="{FF2B5EF4-FFF2-40B4-BE49-F238E27FC236}">
                <a16:creationId xmlns:a16="http://schemas.microsoft.com/office/drawing/2014/main" id="{1A82169C-25F5-4F4E-8CE6-6D5D54248091}"/>
              </a:ext>
            </a:extLst>
          </p:cNvPr>
          <p:cNvPicPr preferRelativeResize="0"/>
          <p:nvPr userDrawn="1"/>
        </p:nvPicPr>
        <p:blipFill rotWithShape="1">
          <a:blip r:embed="rId4">
            <a:alphaModFix/>
          </a:blip>
          <a:srcRect/>
          <a:stretch/>
        </p:blipFill>
        <p:spPr>
          <a:xfrm>
            <a:off x="11377147" y="301108"/>
            <a:ext cx="738000" cy="630000"/>
          </a:xfrm>
          <a:prstGeom prst="rect">
            <a:avLst/>
          </a:prstGeom>
          <a:noFill/>
          <a:ln>
            <a:noFill/>
          </a:ln>
        </p:spPr>
      </p:pic>
    </p:spTree>
    <p:extLst>
      <p:ext uri="{BB962C8B-B14F-4D97-AF65-F5344CB8AC3E}">
        <p14:creationId xmlns:p14="http://schemas.microsoft.com/office/powerpoint/2010/main" val="68852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584D1-880D-4D78-A2FB-D61BDBE630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BE954D-162B-4608-919A-EA5490309F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38CABC61-9897-465A-9070-544C9371EECB}"/>
              </a:ext>
            </a:extLst>
          </p:cNvPr>
          <p:cNvSpPr>
            <a:spLocks noGrp="1"/>
          </p:cNvSpPr>
          <p:nvPr>
            <p:ph type="ftr" sz="quarter" idx="11"/>
          </p:nvPr>
        </p:nvSpPr>
        <p:spPr/>
        <p:txBody>
          <a:bodyPr/>
          <a:lstStyle/>
          <a:p>
            <a:endParaRPr lang="en-GB"/>
          </a:p>
        </p:txBody>
      </p:sp>
      <p:sp>
        <p:nvSpPr>
          <p:cNvPr id="7" name="Slide Number Placeholder 8">
            <a:extLst>
              <a:ext uri="{FF2B5EF4-FFF2-40B4-BE49-F238E27FC236}">
                <a16:creationId xmlns:a16="http://schemas.microsoft.com/office/drawing/2014/main" id="{0DBF1E1A-1FCE-421C-91CA-916E8DC1F5DE}"/>
              </a:ext>
            </a:extLst>
          </p:cNvPr>
          <p:cNvSpPr txBox="1">
            <a:spLocks/>
          </p:cNvSpPr>
          <p:nvPr userDrawn="1"/>
        </p:nvSpPr>
        <p:spPr>
          <a:xfrm>
            <a:off x="421419"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Apercu Pro" panose="020B05030506010401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94759-C766-4537-A05C-586298C0C997}" type="slidenum">
              <a:rPr lang="en-GB" smtClean="0"/>
              <a:pPr/>
              <a:t>‹#›</a:t>
            </a:fld>
            <a:endParaRPr lang="en-GB"/>
          </a:p>
        </p:txBody>
      </p:sp>
    </p:spTree>
    <p:extLst>
      <p:ext uri="{BB962C8B-B14F-4D97-AF65-F5344CB8AC3E}">
        <p14:creationId xmlns:p14="http://schemas.microsoft.com/office/powerpoint/2010/main" val="162026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B0C48A-8571-4EC8-903B-A54E69ADBD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0F2A05-A7DA-4FBE-90C5-54516DC0D7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0392EFC-3D83-4A4E-99BD-03394AD00BC0}"/>
              </a:ext>
            </a:extLst>
          </p:cNvPr>
          <p:cNvSpPr>
            <a:spLocks noGrp="1"/>
          </p:cNvSpPr>
          <p:nvPr>
            <p:ph type="ftr" sz="quarter" idx="11"/>
          </p:nvPr>
        </p:nvSpPr>
        <p:spPr/>
        <p:txBody>
          <a:bodyPr/>
          <a:lstStyle/>
          <a:p>
            <a:endParaRPr lang="en-GB"/>
          </a:p>
        </p:txBody>
      </p:sp>
      <p:sp>
        <p:nvSpPr>
          <p:cNvPr id="7" name="Slide Number Placeholder 8">
            <a:extLst>
              <a:ext uri="{FF2B5EF4-FFF2-40B4-BE49-F238E27FC236}">
                <a16:creationId xmlns:a16="http://schemas.microsoft.com/office/drawing/2014/main" id="{A7DD703F-E3F4-4C13-9332-EDC5F429032C}"/>
              </a:ext>
            </a:extLst>
          </p:cNvPr>
          <p:cNvSpPr txBox="1">
            <a:spLocks/>
          </p:cNvSpPr>
          <p:nvPr userDrawn="1"/>
        </p:nvSpPr>
        <p:spPr>
          <a:xfrm>
            <a:off x="421419"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Apercu Pro" panose="020B05030506010401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94759-C766-4537-A05C-586298C0C997}" type="slidenum">
              <a:rPr lang="en-GB" smtClean="0"/>
              <a:pPr/>
              <a:t>‹#›</a:t>
            </a:fld>
            <a:endParaRPr lang="en-GB"/>
          </a:p>
        </p:txBody>
      </p:sp>
    </p:spTree>
    <p:extLst>
      <p:ext uri="{BB962C8B-B14F-4D97-AF65-F5344CB8AC3E}">
        <p14:creationId xmlns:p14="http://schemas.microsoft.com/office/powerpoint/2010/main" val="51657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94BA87D3-E886-43C9-81B4-36432D671633}"/>
              </a:ext>
            </a:extLst>
          </p:cNvPr>
          <p:cNvSpPr txBox="1"/>
          <p:nvPr userDrawn="1"/>
        </p:nvSpPr>
        <p:spPr>
          <a:xfrm>
            <a:off x="369063" y="1382714"/>
            <a:ext cx="6096000" cy="3427733"/>
          </a:xfrm>
          <a:prstGeom prst="rect">
            <a:avLst/>
          </a:prstGeom>
          <a:noFill/>
        </p:spPr>
        <p:txBody>
          <a:bodyPr wrap="square">
            <a:spAutoFit/>
          </a:bodyPr>
          <a:lstStyle/>
          <a:p>
            <a:pPr marL="0" indent="0" fontAlgn="base">
              <a:lnSpc>
                <a:spcPct val="110000"/>
              </a:lnSpc>
              <a:spcBef>
                <a:spcPts val="800"/>
              </a:spcBef>
              <a:spcAft>
                <a:spcPts val="800"/>
              </a:spcAft>
              <a:buNone/>
            </a:pPr>
            <a:r>
              <a:rPr lang="en-GB" sz="2000" baseline="0">
                <a:solidFill>
                  <a:srgbClr val="2D2767"/>
                </a:solidFill>
                <a:latin typeface="Apercu Pro" panose="020B0604020202020204" charset="0"/>
                <a:cs typeface="Helvetica" panose="020B0604020202020204" pitchFamily="34" charset="0"/>
              </a:rPr>
              <a:t>If you want to find out what changes will apply to your business, use the checker tool for tailored advice:</a:t>
            </a:r>
          </a:p>
          <a:p>
            <a:pPr marL="285750" indent="-285750" fontAlgn="base">
              <a:lnSpc>
                <a:spcPct val="120000"/>
              </a:lnSpc>
              <a:spcBef>
                <a:spcPts val="800"/>
              </a:spcBef>
              <a:spcAft>
                <a:spcPts val="800"/>
              </a:spcAft>
              <a:buClr>
                <a:srgbClr val="FF0000"/>
              </a:buClr>
              <a:buFont typeface="Arial" panose="020B0604020202020204" pitchFamily="34" charset="0"/>
              <a:buChar char="•"/>
            </a:pPr>
            <a:r>
              <a:rPr lang="en-GB" sz="2000" baseline="0">
                <a:solidFill>
                  <a:srgbClr val="2D2767"/>
                </a:solidFill>
                <a:latin typeface="Apercu Pro" panose="020B0604020202020204" charset="0"/>
                <a:cs typeface="Helvetica" panose="020B0604020202020204" pitchFamily="34" charset="0"/>
              </a:rPr>
              <a:t>Visit </a:t>
            </a:r>
            <a:r>
              <a:rPr lang="en-GB" sz="2000" baseline="0">
                <a:solidFill>
                  <a:srgbClr val="FF003B"/>
                </a:solidFill>
                <a:latin typeface="Apercu Pro" panose="020B0604020202020204" charset="0"/>
                <a:cs typeface="Helvetica" panose="020B0604020202020204" pitchFamily="34" charset="0"/>
              </a:rPr>
              <a:t>gov.uk/transition</a:t>
            </a:r>
            <a:r>
              <a:rPr lang="en-GB" sz="2000" baseline="0">
                <a:solidFill>
                  <a:srgbClr val="2D2767"/>
                </a:solidFill>
                <a:latin typeface="Apercu Pro" panose="020B0604020202020204" charset="0"/>
                <a:cs typeface="Helvetica" panose="020B0604020202020204" pitchFamily="34" charset="0"/>
              </a:rPr>
              <a:t>;</a:t>
            </a:r>
            <a:r>
              <a:rPr lang="en-GB" sz="2000" b="1" baseline="0">
                <a:solidFill>
                  <a:srgbClr val="2D2767"/>
                </a:solidFill>
                <a:latin typeface="Apercu Pro" panose="020B0604020202020204" charset="0"/>
                <a:cs typeface="Helvetica" panose="020B0604020202020204" pitchFamily="34" charset="0"/>
              </a:rPr>
              <a:t> </a:t>
            </a:r>
          </a:p>
          <a:p>
            <a:pPr marL="285750" indent="-285750" fontAlgn="base">
              <a:lnSpc>
                <a:spcPct val="110000"/>
              </a:lnSpc>
              <a:spcBef>
                <a:spcPts val="800"/>
              </a:spcBef>
              <a:spcAft>
                <a:spcPts val="800"/>
              </a:spcAft>
              <a:buClr>
                <a:srgbClr val="FF0000"/>
              </a:buClr>
              <a:buFont typeface="Arial" panose="020B0604020202020204" pitchFamily="34" charset="0"/>
              <a:buChar char="•"/>
            </a:pPr>
            <a:r>
              <a:rPr lang="en-GB" sz="2000" baseline="0">
                <a:solidFill>
                  <a:srgbClr val="2D2767"/>
                </a:solidFill>
                <a:latin typeface="Apercu Pro" panose="020B0604020202020204" charset="0"/>
                <a:cs typeface="Helvetica" panose="020B0604020202020204" pitchFamily="34" charset="0"/>
              </a:rPr>
              <a:t>Answer a few questions to get a personalised list of actions for you and your business;</a:t>
            </a:r>
          </a:p>
          <a:p>
            <a:pPr marL="285750" indent="-285750" fontAlgn="base">
              <a:lnSpc>
                <a:spcPct val="110000"/>
              </a:lnSpc>
              <a:spcBef>
                <a:spcPts val="800"/>
              </a:spcBef>
              <a:spcAft>
                <a:spcPts val="800"/>
              </a:spcAft>
              <a:buClr>
                <a:srgbClr val="FF0000"/>
              </a:buClr>
              <a:buFont typeface="Arial" panose="020B0604020202020204" pitchFamily="34" charset="0"/>
              <a:buChar char="•"/>
            </a:pPr>
            <a:r>
              <a:rPr lang="en-GB" sz="2000" baseline="0">
                <a:solidFill>
                  <a:srgbClr val="2D2767"/>
                </a:solidFill>
                <a:latin typeface="Apercu Pro" panose="020B0604020202020204" charset="0"/>
                <a:cs typeface="Helvetica" panose="020B0604020202020204" pitchFamily="34" charset="0"/>
              </a:rPr>
              <a:t>Then sign up for emails to get updates when things change.</a:t>
            </a:r>
          </a:p>
        </p:txBody>
      </p:sp>
      <p:cxnSp>
        <p:nvCxnSpPr>
          <p:cNvPr id="18" name="Straight Connector 17">
            <a:extLst>
              <a:ext uri="{FF2B5EF4-FFF2-40B4-BE49-F238E27FC236}">
                <a16:creationId xmlns:a16="http://schemas.microsoft.com/office/drawing/2014/main" id="{A79BDD67-9FC7-4B40-9AB5-E8777FA88676}"/>
              </a:ext>
            </a:extLst>
          </p:cNvPr>
          <p:cNvCxnSpPr>
            <a:cxnSpLocks/>
          </p:cNvCxnSpPr>
          <p:nvPr userDrawn="1"/>
        </p:nvCxnSpPr>
        <p:spPr>
          <a:xfrm>
            <a:off x="421419" y="1208598"/>
            <a:ext cx="11394219" cy="0"/>
          </a:xfrm>
          <a:prstGeom prst="line">
            <a:avLst/>
          </a:prstGeom>
          <a:ln w="57150">
            <a:solidFill>
              <a:srgbClr val="FF003B"/>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1A14D7D1-4254-4474-869D-FB88986311AA}"/>
              </a:ext>
            </a:extLst>
          </p:cNvPr>
          <p:cNvSpPr txBox="1"/>
          <p:nvPr userDrawn="1"/>
        </p:nvSpPr>
        <p:spPr>
          <a:xfrm>
            <a:off x="315275" y="529482"/>
            <a:ext cx="9008019" cy="584775"/>
          </a:xfrm>
          <a:prstGeom prst="rect">
            <a:avLst/>
          </a:prstGeom>
          <a:noFill/>
        </p:spPr>
        <p:txBody>
          <a:bodyPr wrap="square">
            <a:spAutoFit/>
          </a:bodyPr>
          <a:lstStyle/>
          <a:p>
            <a:r>
              <a:rPr lang="en-GB" sz="3200" b="1">
                <a:solidFill>
                  <a:schemeClr val="bg1"/>
                </a:solidFill>
                <a:highlight>
                  <a:srgbClr val="FF0031"/>
                </a:highlight>
                <a:latin typeface="Apercu Pro" panose="020B0604020202020204" charset="0"/>
                <a:cs typeface="Helvetica" panose="020B0604020202020204" pitchFamily="34" charset="0"/>
              </a:rPr>
              <a:t>CHECK WHAT ACTIONS YOU NEED TO TAKE</a:t>
            </a:r>
            <a:endParaRPr lang="en-GB" sz="3200">
              <a:solidFill>
                <a:schemeClr val="bg1"/>
              </a:solidFill>
              <a:highlight>
                <a:srgbClr val="FF0031"/>
              </a:highlight>
            </a:endParaRPr>
          </a:p>
        </p:txBody>
      </p:sp>
      <p:pic>
        <p:nvPicPr>
          <p:cNvPr id="3" name="Picture 2">
            <a:extLst>
              <a:ext uri="{FF2B5EF4-FFF2-40B4-BE49-F238E27FC236}">
                <a16:creationId xmlns:a16="http://schemas.microsoft.com/office/drawing/2014/main" id="{24E3B38F-D7C0-4441-A572-40E213511597}"/>
              </a:ext>
            </a:extLst>
          </p:cNvPr>
          <p:cNvPicPr>
            <a:picLocks noChangeAspect="1"/>
          </p:cNvPicPr>
          <p:nvPr userDrawn="1"/>
        </p:nvPicPr>
        <p:blipFill rotWithShape="1">
          <a:blip r:embed="rId2"/>
          <a:srcRect b="50828"/>
          <a:stretch/>
        </p:blipFill>
        <p:spPr>
          <a:xfrm>
            <a:off x="6723530" y="1382714"/>
            <a:ext cx="4787153" cy="2490036"/>
          </a:xfrm>
          <a:prstGeom prst="rect">
            <a:avLst/>
          </a:prstGeom>
        </p:spPr>
      </p:pic>
      <p:pic>
        <p:nvPicPr>
          <p:cNvPr id="13" name="Picture 12">
            <a:extLst>
              <a:ext uri="{FF2B5EF4-FFF2-40B4-BE49-F238E27FC236}">
                <a16:creationId xmlns:a16="http://schemas.microsoft.com/office/drawing/2014/main" id="{025223A8-10A6-4114-8287-A11A22F111C7}"/>
              </a:ext>
            </a:extLst>
          </p:cNvPr>
          <p:cNvPicPr>
            <a:picLocks noChangeAspect="1"/>
          </p:cNvPicPr>
          <p:nvPr userDrawn="1"/>
        </p:nvPicPr>
        <p:blipFill rotWithShape="1">
          <a:blip r:embed="rId2"/>
          <a:srcRect t="60002"/>
          <a:stretch/>
        </p:blipFill>
        <p:spPr>
          <a:xfrm>
            <a:off x="6746168" y="3971364"/>
            <a:ext cx="4787153" cy="2025459"/>
          </a:xfrm>
          <a:prstGeom prst="rect">
            <a:avLst/>
          </a:prstGeom>
        </p:spPr>
      </p:pic>
      <p:sp>
        <p:nvSpPr>
          <p:cNvPr id="7" name="Rectangle 6">
            <a:extLst>
              <a:ext uri="{FF2B5EF4-FFF2-40B4-BE49-F238E27FC236}">
                <a16:creationId xmlns:a16="http://schemas.microsoft.com/office/drawing/2014/main" id="{383CF55A-43A5-4DD5-9A4A-AEACD477841B}"/>
              </a:ext>
            </a:extLst>
          </p:cNvPr>
          <p:cNvSpPr/>
          <p:nvPr userDrawn="1"/>
        </p:nvSpPr>
        <p:spPr>
          <a:xfrm>
            <a:off x="6723530" y="1382714"/>
            <a:ext cx="4809791" cy="4614098"/>
          </a:xfrm>
          <a:prstGeom prst="rect">
            <a:avLst/>
          </a:prstGeom>
          <a:noFill/>
          <a:ln>
            <a:solidFill>
              <a:srgbClr val="2C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D9460B3-7FE8-41CC-B4F0-132F47786FB8}"/>
              </a:ext>
            </a:extLst>
          </p:cNvPr>
          <p:cNvSpPr/>
          <p:nvPr userDrawn="1"/>
        </p:nvSpPr>
        <p:spPr>
          <a:xfrm>
            <a:off x="6786282" y="3155576"/>
            <a:ext cx="914400" cy="636495"/>
          </a:xfrm>
          <a:prstGeom prst="rect">
            <a:avLst/>
          </a:prstGeom>
          <a:solidFill>
            <a:srgbClr val="2C2664"/>
          </a:solidFill>
          <a:ln>
            <a:solidFill>
              <a:srgbClr val="2C26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b="1">
              <a:latin typeface="+mn-lt"/>
            </a:endParaRPr>
          </a:p>
        </p:txBody>
      </p:sp>
      <p:sp>
        <p:nvSpPr>
          <p:cNvPr id="9" name="Slide Number Placeholder 8">
            <a:extLst>
              <a:ext uri="{FF2B5EF4-FFF2-40B4-BE49-F238E27FC236}">
                <a16:creationId xmlns:a16="http://schemas.microsoft.com/office/drawing/2014/main" id="{C033D636-A65D-44A1-B70F-1D4D409B99D6}"/>
              </a:ext>
            </a:extLst>
          </p:cNvPr>
          <p:cNvSpPr>
            <a:spLocks noGrp="1"/>
          </p:cNvSpPr>
          <p:nvPr>
            <p:ph type="sldNum" sz="quarter" idx="12"/>
          </p:nvPr>
        </p:nvSpPr>
        <p:spPr>
          <a:xfrm>
            <a:off x="421419" y="6356350"/>
            <a:ext cx="2743200" cy="365125"/>
          </a:xfrm>
          <a:prstGeom prst="rect">
            <a:avLst/>
          </a:prstGeom>
        </p:spPr>
        <p:txBody>
          <a:bodyPr/>
          <a:lstStyle>
            <a:lvl1pPr>
              <a:defRPr>
                <a:latin typeface="Apercu Pro" panose="020B0503050601040103" pitchFamily="34" charset="0"/>
              </a:defRPr>
            </a:lvl1pPr>
          </a:lstStyle>
          <a:p>
            <a:fld id="{85194759-C766-4537-A05C-586298C0C997}" type="slidenum">
              <a:rPr lang="en-GB" smtClean="0"/>
              <a:pPr/>
              <a:t>‹#›</a:t>
            </a:fld>
            <a:endParaRPr lang="en-GB"/>
          </a:p>
        </p:txBody>
      </p:sp>
    </p:spTree>
    <p:extLst>
      <p:ext uri="{BB962C8B-B14F-4D97-AF65-F5344CB8AC3E}">
        <p14:creationId xmlns:p14="http://schemas.microsoft.com/office/powerpoint/2010/main" val="3806665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E24570-3A4E-4F9E-9BD7-BCC46543AAA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latin typeface="Apercu Mono Pro Medium" panose="02010609040000040003" pitchFamily="50" charset="0"/>
              </a:rPr>
              <a:t>PREPARATION CAN TAKE </a:t>
            </a:r>
            <a:br>
              <a:rPr lang="en-GB" sz="1800">
                <a:latin typeface="Apercu Mono Pro Medium" panose="02010609040000040003" pitchFamily="50" charset="0"/>
              </a:rPr>
            </a:br>
            <a:r>
              <a:rPr lang="en-GB" sz="1800">
                <a:latin typeface="Apercu Mono Pro Medium" panose="02010609040000040003" pitchFamily="50" charset="0"/>
              </a:rPr>
              <a:t>LONGER THAN YOU THINK</a:t>
            </a:r>
            <a:endParaRPr lang="en-GB">
              <a:latin typeface="Apercu Pro" panose="020B0503050601040103" pitchFamily="34" charset="0"/>
            </a:endParaRPr>
          </a:p>
        </p:txBody>
      </p:sp>
      <p:sp>
        <p:nvSpPr>
          <p:cNvPr id="8" name="TextBox 7">
            <a:extLst>
              <a:ext uri="{FF2B5EF4-FFF2-40B4-BE49-F238E27FC236}">
                <a16:creationId xmlns:a16="http://schemas.microsoft.com/office/drawing/2014/main" id="{AC2B7391-D69E-42F5-BF04-412B2C80ADAF}"/>
              </a:ext>
            </a:extLst>
          </p:cNvPr>
          <p:cNvSpPr txBox="1"/>
          <p:nvPr userDrawn="1"/>
        </p:nvSpPr>
        <p:spPr>
          <a:xfrm>
            <a:off x="318051" y="3835975"/>
            <a:ext cx="8337829" cy="707886"/>
          </a:xfrm>
          <a:prstGeom prst="rect">
            <a:avLst/>
          </a:prstGeom>
          <a:noFill/>
        </p:spPr>
        <p:txBody>
          <a:bodyPr wrap="square" rtlCol="0">
            <a:spAutoFit/>
          </a:bodyPr>
          <a:lstStyle/>
          <a:p>
            <a:r>
              <a:rPr lang="en-GB" sz="4000">
                <a:solidFill>
                  <a:srgbClr val="2D2767"/>
                </a:solidFill>
                <a:latin typeface="Apercu Pro" panose="020B0604020202020204" charset="0"/>
              </a:rPr>
              <a:t>Keep your business moving</a:t>
            </a:r>
          </a:p>
        </p:txBody>
      </p:sp>
      <p:pic>
        <p:nvPicPr>
          <p:cNvPr id="15" name="Picture 14" descr="Graphical user interface&#10;&#10;Description automatically generated">
            <a:extLst>
              <a:ext uri="{FF2B5EF4-FFF2-40B4-BE49-F238E27FC236}">
                <a16:creationId xmlns:a16="http://schemas.microsoft.com/office/drawing/2014/main" id="{88B51FD7-3F9C-439C-BC46-A5AD9C31C0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550" y="305188"/>
            <a:ext cx="1892263" cy="944301"/>
          </a:xfrm>
          <a:prstGeom prst="rect">
            <a:avLst/>
          </a:prstGeom>
        </p:spPr>
      </p:pic>
      <p:pic>
        <p:nvPicPr>
          <p:cNvPr id="14" name="Picture 13" descr="A close up of a sign&#10;&#10;Description automatically generated">
            <a:extLst>
              <a:ext uri="{FF2B5EF4-FFF2-40B4-BE49-F238E27FC236}">
                <a16:creationId xmlns:a16="http://schemas.microsoft.com/office/drawing/2014/main" id="{465C468C-F4B7-4D15-9492-D894D142C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13468" y="5695741"/>
            <a:ext cx="1422321" cy="1029126"/>
          </a:xfrm>
          <a:prstGeom prst="rect">
            <a:avLst/>
          </a:prstGeom>
        </p:spPr>
      </p:pic>
      <p:sp>
        <p:nvSpPr>
          <p:cNvPr id="19" name="TextBox 18">
            <a:extLst>
              <a:ext uri="{FF2B5EF4-FFF2-40B4-BE49-F238E27FC236}">
                <a16:creationId xmlns:a16="http://schemas.microsoft.com/office/drawing/2014/main" id="{8226114C-A735-4553-99BE-31901B9582B5}"/>
              </a:ext>
            </a:extLst>
          </p:cNvPr>
          <p:cNvSpPr txBox="1"/>
          <p:nvPr userDrawn="1"/>
        </p:nvSpPr>
        <p:spPr>
          <a:xfrm>
            <a:off x="318050" y="1882255"/>
            <a:ext cx="8337829" cy="769441"/>
          </a:xfrm>
          <a:prstGeom prst="rect">
            <a:avLst/>
          </a:prstGeom>
          <a:noFill/>
        </p:spPr>
        <p:txBody>
          <a:bodyPr wrap="square" rtlCol="0">
            <a:spAutoFit/>
          </a:bodyPr>
          <a:lstStyle/>
          <a:p>
            <a:r>
              <a:rPr lang="en-GB" sz="4400" b="1">
                <a:solidFill>
                  <a:srgbClr val="2D2767"/>
                </a:solidFill>
                <a:latin typeface="Apercu Pro" panose="020B0604020202020204" charset="0"/>
              </a:rPr>
              <a:t>THANK YOU </a:t>
            </a:r>
          </a:p>
        </p:txBody>
      </p:sp>
      <p:sp>
        <p:nvSpPr>
          <p:cNvPr id="21" name="TextBox 20">
            <a:extLst>
              <a:ext uri="{FF2B5EF4-FFF2-40B4-BE49-F238E27FC236}">
                <a16:creationId xmlns:a16="http://schemas.microsoft.com/office/drawing/2014/main" id="{3070B387-4CA8-4FC1-85D1-C3B0FB7F9440}"/>
              </a:ext>
            </a:extLst>
          </p:cNvPr>
          <p:cNvSpPr txBox="1"/>
          <p:nvPr userDrawn="1"/>
        </p:nvSpPr>
        <p:spPr>
          <a:xfrm>
            <a:off x="343005" y="2902172"/>
            <a:ext cx="6901075" cy="769441"/>
          </a:xfrm>
          <a:prstGeom prst="rect">
            <a:avLst/>
          </a:prstGeom>
          <a:noFill/>
        </p:spPr>
        <p:txBody>
          <a:bodyPr wrap="square">
            <a:spAutoFit/>
          </a:bodyPr>
          <a:lstStyle/>
          <a:p>
            <a:r>
              <a:rPr lang="en-GB" sz="4400" b="1" err="1">
                <a:solidFill>
                  <a:srgbClr val="FF0031"/>
                </a:solidFill>
                <a:highlight>
                  <a:srgbClr val="FF0031"/>
                </a:highlight>
                <a:latin typeface="Apercu Pro" panose="020B0604020202020204" charset="0"/>
                <a:cs typeface="Helvetica" panose="020B0604020202020204" pitchFamily="34" charset="0"/>
              </a:rPr>
              <a:t>i</a:t>
            </a:r>
            <a:r>
              <a:rPr lang="en-GB" sz="4400" b="1" err="1">
                <a:solidFill>
                  <a:schemeClr val="bg1"/>
                </a:solidFill>
                <a:highlight>
                  <a:srgbClr val="FF0031"/>
                </a:highlight>
                <a:latin typeface="Apercu Pro" panose="020B0604020202020204" charset="0"/>
                <a:cs typeface="Helvetica" panose="020B0604020202020204" pitchFamily="34" charset="0"/>
              </a:rPr>
              <a:t>NEW</a:t>
            </a:r>
            <a:r>
              <a:rPr lang="en-GB" sz="4400" b="1">
                <a:solidFill>
                  <a:schemeClr val="bg1"/>
                </a:solidFill>
                <a:highlight>
                  <a:srgbClr val="FF0031"/>
                </a:highlight>
                <a:latin typeface="Apercu Pro" panose="020B0604020202020204" charset="0"/>
                <a:cs typeface="Helvetica" panose="020B0604020202020204" pitchFamily="34" charset="0"/>
              </a:rPr>
              <a:t> RULES ARE </a:t>
            </a:r>
            <a:r>
              <a:rPr lang="en-GB" sz="4400" b="1" err="1">
                <a:solidFill>
                  <a:schemeClr val="bg1"/>
                </a:solidFill>
                <a:highlight>
                  <a:srgbClr val="FF0031"/>
                </a:highlight>
                <a:latin typeface="Apercu Pro" panose="020B0604020202020204" charset="0"/>
                <a:cs typeface="Helvetica" panose="020B0604020202020204" pitchFamily="34" charset="0"/>
              </a:rPr>
              <a:t>HERE</a:t>
            </a:r>
            <a:r>
              <a:rPr lang="en-GB" sz="4400" b="1" err="1">
                <a:solidFill>
                  <a:srgbClr val="FF0031"/>
                </a:solidFill>
                <a:highlight>
                  <a:srgbClr val="FF0031"/>
                </a:highlight>
                <a:latin typeface="Apercu Pro" panose="020B0604020202020204" charset="0"/>
                <a:cs typeface="Helvetica" panose="020B0604020202020204" pitchFamily="34" charset="0"/>
              </a:rPr>
              <a:t>i</a:t>
            </a:r>
            <a:endParaRPr lang="en-GB" sz="4400">
              <a:solidFill>
                <a:srgbClr val="FF0031"/>
              </a:solidFill>
              <a:highlight>
                <a:srgbClr val="FF0031"/>
              </a:highlight>
            </a:endParaRPr>
          </a:p>
        </p:txBody>
      </p:sp>
      <p:sp>
        <p:nvSpPr>
          <p:cNvPr id="23" name="TextBox 22">
            <a:extLst>
              <a:ext uri="{FF2B5EF4-FFF2-40B4-BE49-F238E27FC236}">
                <a16:creationId xmlns:a16="http://schemas.microsoft.com/office/drawing/2014/main" id="{2AD9E935-9FB7-4BD1-9F8A-DE8D33ECE90E}"/>
              </a:ext>
            </a:extLst>
          </p:cNvPr>
          <p:cNvSpPr txBox="1"/>
          <p:nvPr userDrawn="1"/>
        </p:nvSpPr>
        <p:spPr>
          <a:xfrm>
            <a:off x="345996" y="5943483"/>
            <a:ext cx="1575635" cy="369332"/>
          </a:xfrm>
          <a:prstGeom prst="rect">
            <a:avLst/>
          </a:prstGeom>
          <a:noFill/>
        </p:spPr>
        <p:txBody>
          <a:bodyPr wrap="square">
            <a:spAutoFit/>
          </a:bodyPr>
          <a:lstStyle/>
          <a:p>
            <a:r>
              <a:rPr lang="en-GB" sz="1800">
                <a:solidFill>
                  <a:srgbClr val="2D2767"/>
                </a:solidFill>
                <a:effectLst/>
                <a:latin typeface="Apercu Pro" panose="020B0503050601040103" pitchFamily="34" charset="0"/>
                <a:ea typeface="Times New Roman" panose="02020603050405020304" pitchFamily="18" charset="0"/>
                <a:cs typeface="Times New Roman" panose="02020603050405020304" pitchFamily="18" charset="0"/>
              </a:rPr>
              <a:t>ACT NOW AT</a:t>
            </a:r>
            <a:endParaRPr lang="en-GB">
              <a:solidFill>
                <a:srgbClr val="2D2767"/>
              </a:solidFill>
            </a:endParaRPr>
          </a:p>
        </p:txBody>
      </p:sp>
      <p:sp>
        <p:nvSpPr>
          <p:cNvPr id="18" name="TextBox 17">
            <a:extLst>
              <a:ext uri="{FF2B5EF4-FFF2-40B4-BE49-F238E27FC236}">
                <a16:creationId xmlns:a16="http://schemas.microsoft.com/office/drawing/2014/main" id="{91E93435-D55E-43B3-B7FB-FD9820C2F3B0}"/>
              </a:ext>
            </a:extLst>
          </p:cNvPr>
          <p:cNvSpPr txBox="1"/>
          <p:nvPr userDrawn="1"/>
        </p:nvSpPr>
        <p:spPr>
          <a:xfrm>
            <a:off x="-1500834" y="6210304"/>
            <a:ext cx="6199632" cy="375103"/>
          </a:xfrm>
          <a:prstGeom prst="rect">
            <a:avLst/>
          </a:prstGeom>
          <a:noFill/>
        </p:spPr>
        <p:txBody>
          <a:bodyPr wrap="square">
            <a:spAutoFit/>
          </a:bodyPr>
          <a:lstStyle/>
          <a:p>
            <a:pPr algn="ctr">
              <a:lnSpc>
                <a:spcPct val="107000"/>
              </a:lnSpc>
              <a:spcAft>
                <a:spcPts val="800"/>
              </a:spcAft>
            </a:pPr>
            <a:r>
              <a:rPr lang="en-GB" sz="1800" b="1" kern="1200">
                <a:solidFill>
                  <a:srgbClr val="FF0031"/>
                </a:solidFill>
                <a:effectLst/>
                <a:highlight>
                  <a:srgbClr val="FF0000"/>
                </a:highlight>
                <a:latin typeface="Apercu Pro" panose="020B0503050601040103" pitchFamily="34" charset="0"/>
                <a:ea typeface="Calibri" panose="020F0502020204030204" pitchFamily="34" charset="0"/>
                <a:cs typeface="Times New Roman" panose="02020603050405020304" pitchFamily="18" charset="0"/>
              </a:rPr>
              <a:t>i</a:t>
            </a:r>
            <a:r>
              <a:rPr lang="en-GB" sz="1800" b="1" kern="1200">
                <a:solidFill>
                  <a:srgbClr val="FFFFFF"/>
                </a:solidFill>
                <a:effectLst/>
                <a:highlight>
                  <a:srgbClr val="FF0000"/>
                </a:highlight>
                <a:latin typeface="Apercu Pro" panose="020B0503050601040103" pitchFamily="34" charset="0"/>
                <a:ea typeface="Calibri" panose="020F0502020204030204" pitchFamily="34" charset="0"/>
                <a:cs typeface="Times New Roman" panose="02020603050405020304" pitchFamily="18" charset="0"/>
              </a:rPr>
              <a:t>GOV.UK/</a:t>
            </a:r>
            <a:r>
              <a:rPr lang="en-GB" sz="1800" b="1" kern="1200" err="1">
                <a:solidFill>
                  <a:srgbClr val="FFFFFF"/>
                </a:solidFill>
                <a:effectLst/>
                <a:highlight>
                  <a:srgbClr val="FF0000"/>
                </a:highlight>
                <a:latin typeface="Apercu Pro" panose="020B0503050601040103" pitchFamily="34" charset="0"/>
                <a:ea typeface="Calibri" panose="020F0502020204030204" pitchFamily="34" charset="0"/>
                <a:cs typeface="Times New Roman" panose="02020603050405020304" pitchFamily="18" charset="0"/>
              </a:rPr>
              <a:t>TRANSITION</a:t>
            </a:r>
            <a:r>
              <a:rPr lang="en-GB" sz="1800" b="1" kern="1200" err="1">
                <a:solidFill>
                  <a:srgbClr val="FF0031"/>
                </a:solidFill>
                <a:effectLst/>
                <a:highlight>
                  <a:srgbClr val="FF0000"/>
                </a:highlight>
                <a:latin typeface="Apercu Pro" panose="020B0503050601040103" pitchFamily="34" charset="0"/>
                <a:ea typeface="Calibri" panose="020F0502020204030204" pitchFamily="34" charset="0"/>
                <a:cs typeface="Times New Roman" panose="02020603050405020304" pitchFamily="18" charset="0"/>
              </a:rPr>
              <a:t>i</a:t>
            </a:r>
            <a:endParaRPr lang="en-GB" sz="1100">
              <a:solidFill>
                <a:srgbClr val="FF003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530D9AD6-6845-4AA3-A6A2-26B9F38895B4}"/>
              </a:ext>
            </a:extLst>
          </p:cNvPr>
          <p:cNvPicPr>
            <a:picLocks noChangeAspect="1"/>
          </p:cNvPicPr>
          <p:nvPr userDrawn="1"/>
        </p:nvPicPr>
        <p:blipFill>
          <a:blip r:embed="rId4"/>
          <a:stretch>
            <a:fillRect/>
          </a:stretch>
        </p:blipFill>
        <p:spPr>
          <a:xfrm>
            <a:off x="10191323" y="99302"/>
            <a:ext cx="1339200" cy="1146161"/>
          </a:xfrm>
          <a:prstGeom prst="rect">
            <a:avLst/>
          </a:prstGeom>
        </p:spPr>
      </p:pic>
      <p:pic>
        <p:nvPicPr>
          <p:cNvPr id="13" name="Google Shape;15;p1">
            <a:extLst>
              <a:ext uri="{FF2B5EF4-FFF2-40B4-BE49-F238E27FC236}">
                <a16:creationId xmlns:a16="http://schemas.microsoft.com/office/drawing/2014/main" id="{4BA6B290-DE5E-4C7F-AB1B-307D0B2A5F33}"/>
              </a:ext>
            </a:extLst>
          </p:cNvPr>
          <p:cNvPicPr preferRelativeResize="0"/>
          <p:nvPr userDrawn="1"/>
        </p:nvPicPr>
        <p:blipFill rotWithShape="1">
          <a:blip r:embed="rId5">
            <a:alphaModFix/>
          </a:blip>
          <a:srcRect/>
          <a:stretch/>
        </p:blipFill>
        <p:spPr>
          <a:xfrm>
            <a:off x="11377147" y="301108"/>
            <a:ext cx="738000" cy="630000"/>
          </a:xfrm>
          <a:prstGeom prst="rect">
            <a:avLst/>
          </a:prstGeom>
          <a:noFill/>
          <a:ln>
            <a:noFill/>
          </a:ln>
        </p:spPr>
      </p:pic>
    </p:spTree>
    <p:extLst>
      <p:ext uri="{BB962C8B-B14F-4D97-AF65-F5344CB8AC3E}">
        <p14:creationId xmlns:p14="http://schemas.microsoft.com/office/powerpoint/2010/main" val="90355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EA3DE5-1E16-47E3-9108-5D477BBAC334}"/>
              </a:ext>
            </a:extLst>
          </p:cNvPr>
          <p:cNvSpPr>
            <a:spLocks noGrp="1"/>
          </p:cNvSpPr>
          <p:nvPr>
            <p:ph idx="1"/>
          </p:nvPr>
        </p:nvSpPr>
        <p:spPr>
          <a:xfrm>
            <a:off x="318052" y="1825625"/>
            <a:ext cx="114737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43898C9A-CFE6-4DAD-B95E-4E24D938022D}"/>
              </a:ext>
            </a:extLst>
          </p:cNvPr>
          <p:cNvCxnSpPr>
            <a:cxnSpLocks/>
          </p:cNvCxnSpPr>
          <p:nvPr userDrawn="1"/>
        </p:nvCxnSpPr>
        <p:spPr>
          <a:xfrm>
            <a:off x="421419" y="1208598"/>
            <a:ext cx="11394219" cy="0"/>
          </a:xfrm>
          <a:prstGeom prst="line">
            <a:avLst/>
          </a:prstGeom>
          <a:ln w="57150">
            <a:solidFill>
              <a:srgbClr val="FF003B"/>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8C9F59A-6982-420A-B552-E13974723AB8}"/>
              </a:ext>
            </a:extLst>
          </p:cNvPr>
          <p:cNvSpPr>
            <a:spLocks noGrp="1"/>
          </p:cNvSpPr>
          <p:nvPr>
            <p:ph type="title"/>
          </p:nvPr>
        </p:nvSpPr>
        <p:spPr>
          <a:xfrm>
            <a:off x="344770" y="479542"/>
            <a:ext cx="8804551" cy="961155"/>
          </a:xfrm>
        </p:spPr>
        <p:txBody>
          <a:bodyPr lIns="91440" tIns="45720" rIns="91440" bIns="45720" anchor="t">
            <a:normAutofit/>
          </a:bodyPr>
          <a:lstStyle/>
          <a:p>
            <a:r>
              <a:rPr lang="en-GB" sz="3600" b="1">
                <a:latin typeface="Apercu Pro" panose="020B0503050601040103" pitchFamily="34" charset="0"/>
                <a:cs typeface="Calibri"/>
              </a:rPr>
              <a:t>Preparations for 1 January 2021</a:t>
            </a:r>
            <a:endParaRPr lang="en-GB" sz="3600" b="1">
              <a:latin typeface="Apercu Pro" panose="020B0503050601040103" pitchFamily="34" charset="0"/>
              <a:cs typeface="Calibri" panose="020F0502020204030204" pitchFamily="34" charset="0"/>
            </a:endParaRPr>
          </a:p>
        </p:txBody>
      </p:sp>
      <p:sp>
        <p:nvSpPr>
          <p:cNvPr id="5" name="Slide Number Placeholder 8">
            <a:extLst>
              <a:ext uri="{FF2B5EF4-FFF2-40B4-BE49-F238E27FC236}">
                <a16:creationId xmlns:a16="http://schemas.microsoft.com/office/drawing/2014/main" id="{F23FB0AA-8163-4881-A335-D90E435241CC}"/>
              </a:ext>
            </a:extLst>
          </p:cNvPr>
          <p:cNvSpPr>
            <a:spLocks noGrp="1"/>
          </p:cNvSpPr>
          <p:nvPr>
            <p:ph type="sldNum" sz="quarter" idx="12"/>
          </p:nvPr>
        </p:nvSpPr>
        <p:spPr>
          <a:xfrm>
            <a:off x="421419" y="6356350"/>
            <a:ext cx="2743200" cy="365125"/>
          </a:xfrm>
          <a:prstGeom prst="rect">
            <a:avLst/>
          </a:prstGeom>
        </p:spPr>
        <p:txBody>
          <a:bodyPr/>
          <a:lstStyle>
            <a:lvl1pPr>
              <a:defRPr sz="1600">
                <a:solidFill>
                  <a:srgbClr val="FF0000"/>
                </a:solidFill>
                <a:latin typeface="Apercu Pro" panose="020B0503050601040103" pitchFamily="34" charset="0"/>
              </a:defRPr>
            </a:lvl1pPr>
          </a:lstStyle>
          <a:p>
            <a:fld id="{85194759-C766-4537-A05C-586298C0C997}" type="slidenum">
              <a:rPr lang="en-GB" smtClean="0"/>
              <a:pPr/>
              <a:t>‹#›</a:t>
            </a:fld>
            <a:endParaRPr lang="en-GB"/>
          </a:p>
        </p:txBody>
      </p:sp>
    </p:spTree>
    <p:extLst>
      <p:ext uri="{BB962C8B-B14F-4D97-AF65-F5344CB8AC3E}">
        <p14:creationId xmlns:p14="http://schemas.microsoft.com/office/powerpoint/2010/main" val="83160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B35B03-D760-4D65-A520-3C7D2A67E1F9}"/>
              </a:ext>
            </a:extLst>
          </p:cNvPr>
          <p:cNvSpPr/>
          <p:nvPr userDrawn="1"/>
        </p:nvSpPr>
        <p:spPr>
          <a:xfrm>
            <a:off x="0" y="0"/>
            <a:ext cx="12192000" cy="6858000"/>
          </a:xfrm>
          <a:prstGeom prst="rect">
            <a:avLst/>
          </a:prstGeom>
          <a:solidFill>
            <a:srgbClr val="2D2767"/>
          </a:solidFill>
          <a:ln>
            <a:solidFill>
              <a:srgbClr val="2D27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F71D16-E48E-4096-83D1-71B87E8B1F79}"/>
              </a:ext>
            </a:extLst>
          </p:cNvPr>
          <p:cNvSpPr>
            <a:spLocks noGrp="1"/>
          </p:cNvSpPr>
          <p:nvPr>
            <p:ph type="title"/>
          </p:nvPr>
        </p:nvSpPr>
        <p:spPr>
          <a:xfrm>
            <a:off x="831850" y="1709738"/>
            <a:ext cx="10515600" cy="2221239"/>
          </a:xfrm>
        </p:spPr>
        <p:txBody>
          <a:bodyPr anchor="b"/>
          <a:lstStyle>
            <a:lvl1pPr>
              <a:defRPr sz="6000"/>
            </a:lvl1pPr>
          </a:lstStyle>
          <a:p>
            <a:endParaRPr lang="en-GB"/>
          </a:p>
        </p:txBody>
      </p:sp>
      <p:sp>
        <p:nvSpPr>
          <p:cNvPr id="3" name="Text Placeholder 2">
            <a:extLst>
              <a:ext uri="{FF2B5EF4-FFF2-40B4-BE49-F238E27FC236}">
                <a16:creationId xmlns:a16="http://schemas.microsoft.com/office/drawing/2014/main" id="{544814CE-2B38-4E84-B24F-D0A6A0D52C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Google Shape;15;p1">
            <a:extLst>
              <a:ext uri="{FF2B5EF4-FFF2-40B4-BE49-F238E27FC236}">
                <a16:creationId xmlns:a16="http://schemas.microsoft.com/office/drawing/2014/main" id="{0123E4BE-6577-478A-B1FA-306798AE036A}"/>
              </a:ext>
            </a:extLst>
          </p:cNvPr>
          <p:cNvPicPr preferRelativeResize="0"/>
          <p:nvPr userDrawn="1"/>
        </p:nvPicPr>
        <p:blipFill rotWithShape="1">
          <a:blip r:embed="rId2">
            <a:alphaModFix/>
          </a:blip>
          <a:srcRect/>
          <a:stretch/>
        </p:blipFill>
        <p:spPr>
          <a:xfrm>
            <a:off x="10632342" y="172752"/>
            <a:ext cx="1430215" cy="1280098"/>
          </a:xfrm>
          <a:prstGeom prst="rect">
            <a:avLst/>
          </a:prstGeom>
          <a:noFill/>
          <a:ln>
            <a:noFill/>
          </a:ln>
        </p:spPr>
      </p:pic>
      <p:pic>
        <p:nvPicPr>
          <p:cNvPr id="13" name="Picture 2" descr="A picture containing text&#10;&#10;Description automatically generated">
            <a:extLst>
              <a:ext uri="{FF2B5EF4-FFF2-40B4-BE49-F238E27FC236}">
                <a16:creationId xmlns:a16="http://schemas.microsoft.com/office/drawing/2014/main" id="{A2BCF0BC-5728-417A-9C4D-C0E5892684BC}"/>
              </a:ext>
            </a:extLst>
          </p:cNvPr>
          <p:cNvPicPr>
            <a:picLocks noChangeAspect="1"/>
          </p:cNvPicPr>
          <p:nvPr userDrawn="1"/>
        </p:nvPicPr>
        <p:blipFill>
          <a:blip r:embed="rId3"/>
          <a:stretch>
            <a:fillRect/>
          </a:stretch>
        </p:blipFill>
        <p:spPr>
          <a:xfrm>
            <a:off x="10354234" y="5441535"/>
            <a:ext cx="1504203" cy="1093966"/>
          </a:xfrm>
          <a:prstGeom prst="rect">
            <a:avLst/>
          </a:prstGeom>
        </p:spPr>
      </p:pic>
      <p:pic>
        <p:nvPicPr>
          <p:cNvPr id="21" name="Picture 20" descr="A picture containing graphical user interface&#10;&#10;Description automatically generated">
            <a:extLst>
              <a:ext uri="{FF2B5EF4-FFF2-40B4-BE49-F238E27FC236}">
                <a16:creationId xmlns:a16="http://schemas.microsoft.com/office/drawing/2014/main" id="{87E4C83A-B14D-4874-8B18-46C2B3DD2C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4511" y="340169"/>
            <a:ext cx="1945879" cy="977644"/>
          </a:xfrm>
          <a:prstGeom prst="rect">
            <a:avLst/>
          </a:prstGeom>
        </p:spPr>
      </p:pic>
    </p:spTree>
    <p:extLst>
      <p:ext uri="{BB962C8B-B14F-4D97-AF65-F5344CB8AC3E}">
        <p14:creationId xmlns:p14="http://schemas.microsoft.com/office/powerpoint/2010/main" val="419856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647E9-0959-4494-9164-A2B271AFC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C85E36-D6C8-4EFA-A293-758B7B11F0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EA6A2C-E409-4100-9D7D-D89304FDED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1362C809-B44D-46DC-B1C7-E5BD87F3C091}"/>
              </a:ext>
            </a:extLst>
          </p:cNvPr>
          <p:cNvSpPr>
            <a:spLocks noGrp="1"/>
          </p:cNvSpPr>
          <p:nvPr>
            <p:ph type="ftr" sz="quarter" idx="11"/>
          </p:nvPr>
        </p:nvSpPr>
        <p:spPr/>
        <p:txBody>
          <a:bodyPr/>
          <a:lstStyle/>
          <a:p>
            <a:endParaRPr lang="en-GB"/>
          </a:p>
        </p:txBody>
      </p:sp>
      <p:sp>
        <p:nvSpPr>
          <p:cNvPr id="8" name="Slide Number Placeholder 8">
            <a:extLst>
              <a:ext uri="{FF2B5EF4-FFF2-40B4-BE49-F238E27FC236}">
                <a16:creationId xmlns:a16="http://schemas.microsoft.com/office/drawing/2014/main" id="{26841FF1-7A2F-4AA9-A92E-D95BFBF12673}"/>
              </a:ext>
            </a:extLst>
          </p:cNvPr>
          <p:cNvSpPr txBox="1">
            <a:spLocks/>
          </p:cNvSpPr>
          <p:nvPr userDrawn="1"/>
        </p:nvSpPr>
        <p:spPr>
          <a:xfrm>
            <a:off x="421419"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Apercu Pro" panose="020B05030506010401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94759-C766-4537-A05C-586298C0C997}" type="slidenum">
              <a:rPr lang="en-GB" sz="1600" smtClean="0">
                <a:solidFill>
                  <a:srgbClr val="FF0000"/>
                </a:solidFill>
              </a:rPr>
              <a:pPr/>
              <a:t>‹#›</a:t>
            </a:fld>
            <a:endParaRPr lang="en-GB" sz="1600">
              <a:solidFill>
                <a:srgbClr val="FF0000"/>
              </a:solidFill>
            </a:endParaRPr>
          </a:p>
        </p:txBody>
      </p:sp>
    </p:spTree>
    <p:extLst>
      <p:ext uri="{BB962C8B-B14F-4D97-AF65-F5344CB8AC3E}">
        <p14:creationId xmlns:p14="http://schemas.microsoft.com/office/powerpoint/2010/main" val="38886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88DBB-CA8A-4F9F-A5B7-51BC18832B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0C564A-6CB8-467D-B2F0-62E1D74ED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0BD40C-DD0E-42A7-B6CC-4466ACDD4C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BA9805-F0A6-4F96-A8D0-BD04B28090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63ED37-E41B-4407-8F9D-95B5B4371C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919A22-F266-416D-8C52-0F74BF05F8D7}"/>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39701D89-8DD5-4447-A2EF-35C9CCFFAD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72DDE6-24F4-42F4-B214-48048A396FBF}"/>
              </a:ext>
            </a:extLst>
          </p:cNvPr>
          <p:cNvSpPr>
            <a:spLocks noGrp="1"/>
          </p:cNvSpPr>
          <p:nvPr>
            <p:ph type="sldNum" sz="quarter" idx="12"/>
          </p:nvPr>
        </p:nvSpPr>
        <p:spPr>
          <a:xfrm>
            <a:off x="8610600" y="6356350"/>
            <a:ext cx="2743200" cy="365125"/>
          </a:xfrm>
          <a:prstGeom prst="rect">
            <a:avLst/>
          </a:prstGeom>
        </p:spPr>
        <p:txBody>
          <a:bodyPr/>
          <a:lstStyle>
            <a:lvl1pPr>
              <a:defRPr>
                <a:latin typeface="Apercu Pro" panose="020B0503050601040103" pitchFamily="34" charset="0"/>
              </a:defRPr>
            </a:lvl1pPr>
          </a:lstStyle>
          <a:p>
            <a:fld id="{85194759-C766-4537-A05C-586298C0C997}" type="slidenum">
              <a:rPr lang="en-GB" smtClean="0"/>
              <a:pPr/>
              <a:t>‹#›</a:t>
            </a:fld>
            <a:endParaRPr lang="en-GB"/>
          </a:p>
        </p:txBody>
      </p:sp>
    </p:spTree>
    <p:extLst>
      <p:ext uri="{BB962C8B-B14F-4D97-AF65-F5344CB8AC3E}">
        <p14:creationId xmlns:p14="http://schemas.microsoft.com/office/powerpoint/2010/main" val="3817463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A2F8EF-10F2-4CCE-9FEE-5D20A39E2A60}"/>
              </a:ext>
            </a:extLst>
          </p:cNvPr>
          <p:cNvSpPr/>
          <p:nvPr userDrawn="1"/>
        </p:nvSpPr>
        <p:spPr>
          <a:xfrm>
            <a:off x="338649" y="1457855"/>
            <a:ext cx="5096786" cy="2314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9263" indent="-449263">
              <a:lnSpc>
                <a:spcPct val="110000"/>
              </a:lnSpc>
              <a:spcBef>
                <a:spcPts val="2400"/>
              </a:spcBef>
              <a:spcAft>
                <a:spcPts val="2400"/>
              </a:spcAft>
              <a:buAutoNum type="arabicPeriod"/>
            </a:pPr>
            <a:r>
              <a:rPr lang="en-GB" sz="2400">
                <a:solidFill>
                  <a:srgbClr val="2D2767"/>
                </a:solidFill>
                <a:latin typeface="Apercu Pro" panose="020B0503050601040103" pitchFamily="34" charset="0"/>
              </a:rPr>
              <a:t>Help you identify the actions you need to take.</a:t>
            </a:r>
          </a:p>
          <a:p>
            <a:pPr marL="449263" indent="-449263">
              <a:lnSpc>
                <a:spcPct val="110000"/>
              </a:lnSpc>
              <a:spcBef>
                <a:spcPts val="1200"/>
              </a:spcBef>
              <a:spcAft>
                <a:spcPts val="2400"/>
              </a:spcAft>
              <a:buFontTx/>
              <a:buAutoNum type="arabicPeriod"/>
            </a:pPr>
            <a:r>
              <a:rPr lang="en-GB" sz="2400">
                <a:solidFill>
                  <a:srgbClr val="2D2767"/>
                </a:solidFill>
                <a:latin typeface="Apercu Pro" panose="020B0503050601040103" pitchFamily="34" charset="0"/>
              </a:rPr>
              <a:t>Show you where to find support, including on </a:t>
            </a:r>
            <a:r>
              <a:rPr lang="en-GB" sz="2400">
                <a:solidFill>
                  <a:srgbClr val="FF003B"/>
                </a:solidFill>
                <a:latin typeface="Apercu Pro" panose="020B0503050601040103" pitchFamily="34" charset="0"/>
              </a:rPr>
              <a:t>gov.uk/transition</a:t>
            </a:r>
            <a:r>
              <a:rPr lang="en-GB" sz="2400">
                <a:solidFill>
                  <a:srgbClr val="2D2767"/>
                </a:solidFill>
                <a:latin typeface="Apercu Pro" panose="020B0503050601040103" pitchFamily="34" charset="0"/>
              </a:rPr>
              <a:t>.</a:t>
            </a:r>
          </a:p>
        </p:txBody>
      </p:sp>
      <p:cxnSp>
        <p:nvCxnSpPr>
          <p:cNvPr id="7" name="Straight Connector 6">
            <a:extLst>
              <a:ext uri="{FF2B5EF4-FFF2-40B4-BE49-F238E27FC236}">
                <a16:creationId xmlns:a16="http://schemas.microsoft.com/office/drawing/2014/main" id="{6AF5AE3D-8CF5-445F-87D7-43BB176F3285}"/>
              </a:ext>
            </a:extLst>
          </p:cNvPr>
          <p:cNvCxnSpPr>
            <a:cxnSpLocks/>
          </p:cNvCxnSpPr>
          <p:nvPr userDrawn="1"/>
        </p:nvCxnSpPr>
        <p:spPr>
          <a:xfrm>
            <a:off x="421419" y="1208598"/>
            <a:ext cx="5172931" cy="0"/>
          </a:xfrm>
          <a:prstGeom prst="line">
            <a:avLst/>
          </a:prstGeom>
          <a:ln w="57150">
            <a:solidFill>
              <a:srgbClr val="FF003B"/>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AEE8A320-3184-4D33-B911-3969B27C58A8}"/>
              </a:ext>
            </a:extLst>
          </p:cNvPr>
          <p:cNvSpPr/>
          <p:nvPr userDrawn="1"/>
        </p:nvSpPr>
        <p:spPr>
          <a:xfrm>
            <a:off x="426054" y="684922"/>
            <a:ext cx="989815" cy="395925"/>
          </a:xfrm>
          <a:prstGeom prst="rect">
            <a:avLst/>
          </a:prstGeom>
          <a:solidFill>
            <a:srgbClr val="FF003B"/>
          </a:solidFill>
          <a:ln>
            <a:solidFill>
              <a:srgbClr val="FF0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3B"/>
                </a:solidFill>
              </a:ln>
              <a:solidFill>
                <a:srgbClr val="FF003B"/>
              </a:solidFill>
            </a:endParaRPr>
          </a:p>
        </p:txBody>
      </p:sp>
      <p:sp>
        <p:nvSpPr>
          <p:cNvPr id="12" name="Title 1">
            <a:extLst>
              <a:ext uri="{FF2B5EF4-FFF2-40B4-BE49-F238E27FC236}">
                <a16:creationId xmlns:a16="http://schemas.microsoft.com/office/drawing/2014/main" id="{57375067-6235-46F1-8A95-625FC00C2E1B}"/>
              </a:ext>
            </a:extLst>
          </p:cNvPr>
          <p:cNvSpPr txBox="1">
            <a:spLocks/>
          </p:cNvSpPr>
          <p:nvPr userDrawn="1"/>
        </p:nvSpPr>
        <p:spPr>
          <a:xfrm>
            <a:off x="383340" y="700438"/>
            <a:ext cx="1104900" cy="4086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2D2767"/>
                </a:solidFill>
                <a:latin typeface="Apercu Pro Medium" panose="020B0603050601040103" pitchFamily="34" charset="0"/>
                <a:ea typeface="+mj-ea"/>
                <a:cs typeface="+mj-cs"/>
              </a:defRPr>
            </a:lvl1pPr>
          </a:lstStyle>
          <a:p>
            <a:r>
              <a:rPr lang="en-GB" sz="3200" b="1">
                <a:solidFill>
                  <a:schemeClr val="bg1"/>
                </a:solidFill>
                <a:latin typeface="Apercu Pro" panose="020B0604020202020204" charset="0"/>
                <a:cs typeface="Helvetica" panose="020B0604020202020204" pitchFamily="34" charset="0"/>
              </a:rPr>
              <a:t>AIMS</a:t>
            </a:r>
          </a:p>
        </p:txBody>
      </p:sp>
      <p:sp>
        <p:nvSpPr>
          <p:cNvPr id="10" name="Rectangle 9">
            <a:extLst>
              <a:ext uri="{FF2B5EF4-FFF2-40B4-BE49-F238E27FC236}">
                <a16:creationId xmlns:a16="http://schemas.microsoft.com/office/drawing/2014/main" id="{6C0745C7-8476-4232-9A36-1D4D4AB5C4B7}"/>
              </a:ext>
            </a:extLst>
          </p:cNvPr>
          <p:cNvSpPr/>
          <p:nvPr userDrawn="1"/>
        </p:nvSpPr>
        <p:spPr>
          <a:xfrm>
            <a:off x="8610600" y="6356350"/>
            <a:ext cx="266700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3" name="Footer Placeholder 2">
            <a:extLst>
              <a:ext uri="{FF2B5EF4-FFF2-40B4-BE49-F238E27FC236}">
                <a16:creationId xmlns:a16="http://schemas.microsoft.com/office/drawing/2014/main" id="{9FE8479E-F8F9-465F-9896-63BFBC672B0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0BCDB-DE61-4B82-A47B-1D74DBC9E532}"/>
              </a:ext>
            </a:extLst>
          </p:cNvPr>
          <p:cNvSpPr>
            <a:spLocks noGrp="1"/>
          </p:cNvSpPr>
          <p:nvPr>
            <p:ph type="sldNum" sz="quarter" idx="12"/>
          </p:nvPr>
        </p:nvSpPr>
        <p:spPr>
          <a:xfrm>
            <a:off x="421419" y="6356350"/>
            <a:ext cx="2743200" cy="365125"/>
          </a:xfrm>
          <a:prstGeom prst="rect">
            <a:avLst/>
          </a:prstGeom>
        </p:spPr>
        <p:txBody>
          <a:bodyPr/>
          <a:lstStyle>
            <a:lvl1pPr>
              <a:defRPr>
                <a:latin typeface="Apercu Pro" panose="020B0503050601040103" pitchFamily="34" charset="0"/>
              </a:defRPr>
            </a:lvl1pPr>
          </a:lstStyle>
          <a:p>
            <a:fld id="{85194759-C766-4537-A05C-586298C0C997}" type="slidenum">
              <a:rPr lang="en-GB" smtClean="0"/>
              <a:pPr/>
              <a:t>‹#›</a:t>
            </a:fld>
            <a:endParaRPr lang="en-GB"/>
          </a:p>
        </p:txBody>
      </p:sp>
    </p:spTree>
    <p:extLst>
      <p:ext uri="{BB962C8B-B14F-4D97-AF65-F5344CB8AC3E}">
        <p14:creationId xmlns:p14="http://schemas.microsoft.com/office/powerpoint/2010/main" val="3393898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0745C7-8476-4232-9A36-1D4D4AB5C4B7}"/>
              </a:ext>
            </a:extLst>
          </p:cNvPr>
          <p:cNvSpPr/>
          <p:nvPr userDrawn="1"/>
        </p:nvSpPr>
        <p:spPr>
          <a:xfrm>
            <a:off x="2847975" y="5972175"/>
            <a:ext cx="266700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3" name="Slide Number Placeholder 8">
            <a:extLst>
              <a:ext uri="{FF2B5EF4-FFF2-40B4-BE49-F238E27FC236}">
                <a16:creationId xmlns:a16="http://schemas.microsoft.com/office/drawing/2014/main" id="{ABF3215A-7A45-41E0-ABFA-BF3B0A326B19}"/>
              </a:ext>
            </a:extLst>
          </p:cNvPr>
          <p:cNvSpPr>
            <a:spLocks noGrp="1"/>
          </p:cNvSpPr>
          <p:nvPr>
            <p:ph type="sldNum" sz="quarter" idx="12"/>
          </p:nvPr>
        </p:nvSpPr>
        <p:spPr>
          <a:xfrm>
            <a:off x="421419" y="6356350"/>
            <a:ext cx="2743200" cy="365125"/>
          </a:xfrm>
          <a:prstGeom prst="rect">
            <a:avLst/>
          </a:prstGeom>
        </p:spPr>
        <p:txBody>
          <a:bodyPr/>
          <a:lstStyle>
            <a:lvl1pPr>
              <a:defRPr>
                <a:latin typeface="Apercu Pro" panose="020B0503050601040103" pitchFamily="34" charset="0"/>
              </a:defRPr>
            </a:lvl1pPr>
          </a:lstStyle>
          <a:p>
            <a:fld id="{85194759-C766-4537-A05C-586298C0C997}" type="slidenum">
              <a:rPr lang="en-GB" smtClean="0"/>
              <a:pPr/>
              <a:t>‹#›</a:t>
            </a:fld>
            <a:endParaRPr lang="en-GB"/>
          </a:p>
        </p:txBody>
      </p:sp>
    </p:spTree>
    <p:extLst>
      <p:ext uri="{BB962C8B-B14F-4D97-AF65-F5344CB8AC3E}">
        <p14:creationId xmlns:p14="http://schemas.microsoft.com/office/powerpoint/2010/main" val="327319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FBB0-9258-4451-A916-1021AD22C7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5DBDAB-F896-47D6-9F0A-7D74E85CD9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00ECF3-68DC-472E-9F70-45E9246C3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40C0FBCC-B9CD-44F8-ADFC-779E556D9E14}"/>
              </a:ext>
            </a:extLst>
          </p:cNvPr>
          <p:cNvSpPr>
            <a:spLocks noGrp="1"/>
          </p:cNvSpPr>
          <p:nvPr>
            <p:ph type="ftr" sz="quarter" idx="11"/>
          </p:nvPr>
        </p:nvSpPr>
        <p:spPr/>
        <p:txBody>
          <a:bodyPr/>
          <a:lstStyle/>
          <a:p>
            <a:endParaRPr lang="en-GB"/>
          </a:p>
        </p:txBody>
      </p:sp>
      <p:sp>
        <p:nvSpPr>
          <p:cNvPr id="8" name="Slide Number Placeholder 8">
            <a:extLst>
              <a:ext uri="{FF2B5EF4-FFF2-40B4-BE49-F238E27FC236}">
                <a16:creationId xmlns:a16="http://schemas.microsoft.com/office/drawing/2014/main" id="{7339341B-06AD-460F-8BE7-CA99107C3A4A}"/>
              </a:ext>
            </a:extLst>
          </p:cNvPr>
          <p:cNvSpPr txBox="1">
            <a:spLocks/>
          </p:cNvSpPr>
          <p:nvPr userDrawn="1"/>
        </p:nvSpPr>
        <p:spPr>
          <a:xfrm>
            <a:off x="421419"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Apercu Pro" panose="020B05030506010401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94759-C766-4537-A05C-586298C0C997}" type="slidenum">
              <a:rPr lang="en-GB" smtClean="0"/>
              <a:pPr/>
              <a:t>‹#›</a:t>
            </a:fld>
            <a:endParaRPr lang="en-GB"/>
          </a:p>
        </p:txBody>
      </p:sp>
    </p:spTree>
    <p:extLst>
      <p:ext uri="{BB962C8B-B14F-4D97-AF65-F5344CB8AC3E}">
        <p14:creationId xmlns:p14="http://schemas.microsoft.com/office/powerpoint/2010/main" val="3694011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A9209-3D3D-43D2-8A02-A300C3D0F8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70C3F7-0334-41E4-969F-D6DB70ED02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EDB2E8-EBC2-4B70-96FA-5469C51EE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1CF2A52-258F-4F92-BFC1-2560EFBD89D4}"/>
              </a:ext>
            </a:extLst>
          </p:cNvPr>
          <p:cNvSpPr>
            <a:spLocks noGrp="1"/>
          </p:cNvSpPr>
          <p:nvPr>
            <p:ph type="ftr" sz="quarter" idx="11"/>
          </p:nvPr>
        </p:nvSpPr>
        <p:spPr/>
        <p:txBody>
          <a:bodyPr/>
          <a:lstStyle/>
          <a:p>
            <a:endParaRPr lang="en-GB"/>
          </a:p>
        </p:txBody>
      </p:sp>
      <p:sp>
        <p:nvSpPr>
          <p:cNvPr id="8" name="Slide Number Placeholder 8">
            <a:extLst>
              <a:ext uri="{FF2B5EF4-FFF2-40B4-BE49-F238E27FC236}">
                <a16:creationId xmlns:a16="http://schemas.microsoft.com/office/drawing/2014/main" id="{7C75D988-4284-44F4-98EC-7957580FD9C7}"/>
              </a:ext>
            </a:extLst>
          </p:cNvPr>
          <p:cNvSpPr txBox="1">
            <a:spLocks/>
          </p:cNvSpPr>
          <p:nvPr userDrawn="1"/>
        </p:nvSpPr>
        <p:spPr>
          <a:xfrm>
            <a:off x="421419"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Apercu Pro" panose="020B05030506010401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194759-C766-4537-A05C-586298C0C997}" type="slidenum">
              <a:rPr lang="en-GB" smtClean="0"/>
              <a:pPr/>
              <a:t>‹#›</a:t>
            </a:fld>
            <a:endParaRPr lang="en-GB"/>
          </a:p>
        </p:txBody>
      </p:sp>
    </p:spTree>
    <p:extLst>
      <p:ext uri="{BB962C8B-B14F-4D97-AF65-F5344CB8AC3E}">
        <p14:creationId xmlns:p14="http://schemas.microsoft.com/office/powerpoint/2010/main" val="143598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D2429F-C0E3-42EC-89EC-67A5A5A9C4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F87707-116C-48FD-BD7B-ACB760530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CAEC1-DCD9-4281-BC1E-9AB31584F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ercu Pro" panose="020B0503050601040103" pitchFamily="34" charset="0"/>
              </a:defRPr>
            </a:lvl1pPr>
          </a:lstStyle>
          <a:p>
            <a:endParaRPr lang="en-GB"/>
          </a:p>
        </p:txBody>
      </p:sp>
      <p:sp>
        <p:nvSpPr>
          <p:cNvPr id="5" name="Footer Placeholder 4">
            <a:extLst>
              <a:ext uri="{FF2B5EF4-FFF2-40B4-BE49-F238E27FC236}">
                <a16:creationId xmlns:a16="http://schemas.microsoft.com/office/drawing/2014/main" id="{F0CD89FD-0B2F-4E98-AA38-ECC8589C0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ercu Pro" panose="020B0503050601040103" pitchFamily="34" charset="0"/>
              </a:defRPr>
            </a:lvl1pPr>
          </a:lstStyle>
          <a:p>
            <a:endParaRPr lang="en-GB"/>
          </a:p>
        </p:txBody>
      </p:sp>
    </p:spTree>
    <p:extLst>
      <p:ext uri="{BB962C8B-B14F-4D97-AF65-F5344CB8AC3E}">
        <p14:creationId xmlns:p14="http://schemas.microsoft.com/office/powerpoint/2010/main" val="2359198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4" r:id="rId7"/>
    <p:sldLayoutId id="2147483656" r:id="rId8"/>
    <p:sldLayoutId id="2147483657" r:id="rId9"/>
    <p:sldLayoutId id="2147483658" r:id="rId10"/>
    <p:sldLayoutId id="2147483659" r:id="rId11"/>
    <p:sldLayoutId id="2147483663" r:id="rId12"/>
    <p:sldLayoutId id="2147483660" r:id="rId13"/>
  </p:sldLayoutIdLst>
  <p:hf hdr="0" dt="0"/>
  <p:txStyles>
    <p:titleStyle>
      <a:lvl1pPr algn="l" defTabSz="914400" rtl="0" eaLnBrk="1" latinLnBrk="0" hangingPunct="1">
        <a:lnSpc>
          <a:spcPct val="90000"/>
        </a:lnSpc>
        <a:spcBef>
          <a:spcPct val="0"/>
        </a:spcBef>
        <a:buNone/>
        <a:defRPr sz="4400" kern="1200">
          <a:solidFill>
            <a:srgbClr val="2D2767"/>
          </a:solidFill>
          <a:latin typeface="Apercu Pro Medium" panose="020B0603050601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D2767"/>
          </a:solidFill>
          <a:latin typeface="Apercu Pro" panose="020B05030506010401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D2767"/>
          </a:solidFill>
          <a:latin typeface="Apercu Pro" panose="020B05030506010401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D2767"/>
          </a:solidFill>
          <a:latin typeface="Apercu Pro" panose="020B05030506010401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D2767"/>
          </a:solidFill>
          <a:latin typeface="Apercu Pro" panose="020B05030506010401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D2767"/>
          </a:solidFill>
          <a:latin typeface="Apercu Pro" panose="020B05030506010401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uk-visa-sponsorship-employers/apply-for-your-licence" TargetMode="External"/><Relationship Id="rId7" Type="http://schemas.openxmlformats.org/officeDocument/2006/relationships/hyperlink" Target="https://www.gov.uk/settled-status-eu-citizens-famili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gov.uk/guidance/employing-eu-citizens-in-the-uk"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v.uk/guidance/the-ecommerce-directive-and-the-uk" TargetMode="External"/><Relationship Id="rId3" Type="http://schemas.openxmlformats.org/officeDocument/2006/relationships/hyperlink" Target="https://www.gov.uk/government/news/uk-government-welcomes-the-european-commissions-draft-data-adequacy-decisions" TargetMode="External"/><Relationship Id="rId7" Type="http://schemas.openxmlformats.org/officeDocument/2006/relationships/hyperlink" Target="https://www.gov.uk/guidance/registering-and-renewing-eu-domain-names-in-the-uk" TargetMode="External"/><Relationship Id="rId2" Type="http://schemas.openxmlformats.org/officeDocument/2006/relationships/hyperlink" Target="https://ec.europa.eu/commission/presscorner/detail/en/ip_21_661"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explanatory-framework-for-adequacy-discussions" TargetMode="External"/><Relationship Id="rId11" Type="http://schemas.openxmlformats.org/officeDocument/2006/relationships/hyperlink" Target="http://www.eur-lex.europa.eu/" TargetMode="External"/><Relationship Id="rId5" Type="http://schemas.openxmlformats.org/officeDocument/2006/relationships/hyperlink" Target="https://ico.org.uk/for-organisations/dp-at-the-end-of-the-transition-period/" TargetMode="External"/><Relationship Id="rId10" Type="http://schemas.openxmlformats.org/officeDocument/2006/relationships/hyperlink" Target="https://www.ico.org.uk/" TargetMode="External"/><Relationship Id="rId4" Type="http://schemas.openxmlformats.org/officeDocument/2006/relationships/hyperlink" Target="https://www.gov.uk/guidance/using-personal-data-in-your-business-or-other-organisation" TargetMode="External"/><Relationship Id="rId9" Type="http://schemas.openxmlformats.org/officeDocument/2006/relationships/hyperlink" Target="https://www.gov.uk/guidance/nis-regulations-uk-digital-service-providers-operating-in-the-e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uidance/exhaustion-of-ip-rights-and-parallel-trade" TargetMode="External"/><Relationship Id="rId2" Type="http://schemas.openxmlformats.org/officeDocument/2006/relationships/hyperlink" Target="https://www.gov.uk/guidance/changes-to-unregistered-designs" TargetMode="External"/><Relationship Id="rId1" Type="http://schemas.openxmlformats.org/officeDocument/2006/relationships/slideLayout" Target="../slideLayouts/slideLayout2.xml"/><Relationship Id="rId6" Type="http://schemas.openxmlformats.org/officeDocument/2006/relationships/hyperlink" Target="http://www.eur-lex.europa.eu/" TargetMode="External"/><Relationship Id="rId5" Type="http://schemas.openxmlformats.org/officeDocument/2006/relationships/hyperlink" Target="https://www.gov.uk/guidance/exhaustion-of-ip-rights-and-parallel-trade-after-the-transition-period" TargetMode="External"/><Relationship Id="rId4" Type="http://schemas.openxmlformats.org/officeDocument/2006/relationships/hyperlink" Target="https://www.gov.uk/government/organisations/intellectual-property-offic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public.govdelivery.com/accounts/UKDECC/subscriber/new?topic_id=UKDECC_155" TargetMode="External"/><Relationship Id="rId13" Type="http://schemas.openxmlformats.org/officeDocument/2006/relationships/hyperlink" Target="https://www.iod.com/news-campaigns/brexit" TargetMode="External"/><Relationship Id="rId18" Type="http://schemas.openxmlformats.org/officeDocument/2006/relationships/hyperlink" Target="https://www.nidirect.gov.uk/articles/leaving-eu-brexit" TargetMode="External"/><Relationship Id="rId3" Type="http://schemas.openxmlformats.org/officeDocument/2006/relationships/hyperlink" Target="https://www.gov.uk/transition?utm_campaign=transition_p3g&amp;utm_medium=cpc&amp;utm_source=seg&amp;utm_content=ala_act0&amp;gclid=CLSnmqnToO0CFQggGwodxQUCNQ" TargetMode="External"/><Relationship Id="rId7" Type="http://schemas.openxmlformats.org/officeDocument/2006/relationships/hyperlink" Target="https://www.gov.uk/government/publications/the-border-operating-model" TargetMode="External"/><Relationship Id="rId12" Type="http://schemas.openxmlformats.org/officeDocument/2006/relationships/hyperlink" Target="https://www.fsb.org.uk/campaign/the-uk-transition.html" TargetMode="External"/><Relationship Id="rId17" Type="http://schemas.openxmlformats.org/officeDocument/2006/relationships/hyperlink" Target="https://gov.wales/preparing-wales" TargetMode="External"/><Relationship Id="rId2" Type="http://schemas.openxmlformats.org/officeDocument/2006/relationships/notesSlide" Target="../notesSlides/notesSlide7.xml"/><Relationship Id="rId16" Type="http://schemas.openxmlformats.org/officeDocument/2006/relationships/hyperlink" Target="https://www.mygov.scot/brexit/" TargetMode="External"/><Relationship Id="rId1" Type="http://schemas.openxmlformats.org/officeDocument/2006/relationships/slideLayout" Target="../slideLayouts/slideLayout2.xml"/><Relationship Id="rId6" Type="http://schemas.openxmlformats.org/officeDocument/2006/relationships/hyperlink" Target="https://www.workcast.com/ControlUsher.aspx?cpak=1070296099921910&amp;pak=4264500033398249" TargetMode="External"/><Relationship Id="rId11" Type="http://schemas.openxmlformats.org/officeDocument/2006/relationships/hyperlink" Target="https://www.britishchambers.org.uk/media/get/End%20of%20Transition%20Period%20Checklist%20for%20website%20-%20December%202020.pdf" TargetMode="External"/><Relationship Id="rId5" Type="http://schemas.openxmlformats.org/officeDocument/2006/relationships/hyperlink" Target="https://www.gov.uk/search/news-and-communications?parent=%2Ftransition&amp;topic=d6c2de5d-ef90-45d1-82d4-5f2438369eea" TargetMode="External"/><Relationship Id="rId15" Type="http://schemas.openxmlformats.org/officeDocument/2006/relationships/hyperlink" Target="https://www.icaew.com/brexit/brexit-checklist" TargetMode="External"/><Relationship Id="rId10" Type="http://schemas.openxmlformats.org/officeDocument/2006/relationships/hyperlink" Target="https://www.instituteforgovernment.org.uk/explainers/brexit-transition-period" TargetMode="External"/><Relationship Id="rId4" Type="http://schemas.openxmlformats.org/officeDocument/2006/relationships/hyperlink" Target="https://www.gov.uk/transition-check/questions" TargetMode="External"/><Relationship Id="rId9" Type="http://schemas.openxmlformats.org/officeDocument/2006/relationships/hyperlink" Target="https://www.gov.uk/government/collections/moving-goods-into-out-of-or-through-northern-ireland" TargetMode="External"/><Relationship Id="rId14" Type="http://schemas.openxmlformats.org/officeDocument/2006/relationships/hyperlink" Target="https://www.makeuk.org/services/leaving-the-eu"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efta.int/" TargetMode="External"/><Relationship Id="rId3" Type="http://schemas.openxmlformats.org/officeDocument/2006/relationships/hyperlink" Target="https://www.gov.uk/guidance/get-access-to-the-customs-declaration-service" TargetMode="External"/><Relationship Id="rId7" Type="http://schemas.openxmlformats.org/officeDocument/2006/relationships/hyperlink" Target="NUL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gov.uk/settled-status-eu-citizens-families" TargetMode="External"/><Relationship Id="rId5" Type="http://schemas.openxmlformats.org/officeDocument/2006/relationships/hyperlink" Target="https://www.gov.uk/eori" TargetMode="External"/><Relationship Id="rId4" Type="http://schemas.openxmlformats.org/officeDocument/2006/relationships/hyperlink" Target="https://www.gov.uk/eu-ee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ov.uk/government/publications/trading-with-developing-nations" TargetMode="External"/><Relationship Id="rId7" Type="http://schemas.openxmlformats.org/officeDocument/2006/relationships/hyperlink" Target="https://www.gov.uk/guidance/check-your-goods-meet-the-rules-of-origi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gov.uk/guidance/get-proof-of-origin-for-your-goods" TargetMode="External"/><Relationship Id="rId5" Type="http://schemas.openxmlformats.org/officeDocument/2006/relationships/hyperlink" Target="http://www.gov.uk/guidance/new-immigration-system-what-you-need-to-know" TargetMode="External"/><Relationship Id="rId4" Type="http://schemas.openxmlformats.org/officeDocument/2006/relationships/hyperlink" Target="https://www.gov.uk/government/collections/moving-goods-into-out-of-or-through-northern-ireland"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gov.uk/guidance/tariffs-on-goods-imported-into-the-uk" TargetMode="External"/><Relationship Id="rId3" Type="http://schemas.openxmlformats.org/officeDocument/2006/relationships/hyperlink" Target="https://www.gov.uk/trade-tariff" TargetMode="External"/><Relationship Id="rId7" Type="http://schemas.openxmlformats.org/officeDocument/2006/relationships/hyperlink" Target="https://www.gov.uk/guidance/duty-suspensions-and-tariff-quota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gov.uk/government/collections/the-uks-trade-agreements" TargetMode="External"/><Relationship Id="rId5" Type="http://schemas.openxmlformats.org/officeDocument/2006/relationships/hyperlink" Target="https://www.gov.uk/guidance/trader-support-service" TargetMode="External"/><Relationship Id="rId4" Type="http://schemas.openxmlformats.org/officeDocument/2006/relationships/hyperlink" Target="http://www.gov.uk/guidance/movement-assistance-scheme-get-help-with-moving-agrifood-goods-to-northern-ireland" TargetMode="External"/><Relationship Id="rId9" Type="http://schemas.openxmlformats.org/officeDocument/2006/relationships/hyperlink" Target="http://www.gov.uk/uk-visa-sponsorship-employer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hyperlink" Target="https://www.gov.uk/government/collections/the-uks-trade-agreements" TargetMode="Externa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 Type="http://schemas.openxmlformats.org/officeDocument/2006/relationships/notesSlide" Target="../notesSlides/notesSlide2.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hyperlink" Target="https://public.govdelivery.com/accounts/UKDECC/subscriber/new?topic_id=UKDECC_155" TargetMode="Externa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7.xml"/><Relationship Id="rId14" Type="http://schemas.openxmlformats.org/officeDocument/2006/relationships/slide" Target="slide12.xml"/></Relationships>
</file>

<file path=ppt/slides/_rels/slide3.xml.rels><?xml version="1.0" encoding="UTF-8" standalone="yes"?>
<Relationships xmlns="http://schemas.openxmlformats.org/package/2006/relationships"><Relationship Id="rId3" Type="http://schemas.openxmlformats.org/officeDocument/2006/relationships/hyperlink" Target="https://public.govdelivery.com/accounts/UKDECC/subscriber/new?topic_id=UKDECC_155" TargetMode="External"/><Relationship Id="rId2" Type="http://schemas.openxmlformats.org/officeDocument/2006/relationships/hyperlink" Target="http://www.gov.uk/transition"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hyperlink" Target="https://www.gov.uk/guidance/small-and-medium-business-hub" TargetMode="External"/><Relationship Id="rId3" Type="http://schemas.openxmlformats.org/officeDocument/2006/relationships/hyperlink" Target="https://www.gov.uk/guidance/help-and-support-if-your-business-trades-with-the-eu" TargetMode="External"/><Relationship Id="rId7" Type="http://schemas.openxmlformats.org/officeDocument/2006/relationships/hyperlink" Target="https://www.gov.uk/guidance/grants-to-help-small-and-medium-sized-businesses-new-to-importing-or-exporting" TargetMode="External"/><Relationship Id="rId2" Type="http://schemas.openxmlformats.org/officeDocument/2006/relationships/hyperlink" Target="https://www.gov.uk/guidance/trader-support-service" TargetMode="Externa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hyperlink" Target="https://www.great.gov.uk/contact/office-finder/"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gov.uk/eori" TargetMode="External"/><Relationship Id="rId13" Type="http://schemas.openxmlformats.org/officeDocument/2006/relationships/image" Target="../media/image11.png"/><Relationship Id="rId3" Type="http://schemas.openxmlformats.org/officeDocument/2006/relationships/hyperlink" Target="https://www.gov.uk/guidance/vat-imports-acquisitions-and-purchases-from-abroad?step-by-step-nav=849f71d1-f290-4a8e-9458-add936efefc5#content" TargetMode="External"/><Relationship Id="rId7" Type="http://schemas.openxmlformats.org/officeDocument/2006/relationships/hyperlink" Target="https://www.gov.uk/guidance/check-when-you-can-account-for-import-vat-on-your-vat-return" TargetMode="External"/><Relationship Id="rId12" Type="http://schemas.openxmlformats.org/officeDocument/2006/relationships/hyperlink" Target="https://www.gov.uk/get-rules-tariffs-trade-with-uk" TargetMode="External"/><Relationship Id="rId2" Type="http://schemas.openxmlformats.org/officeDocument/2006/relationships/hyperlink" Target="https://www.gov.uk/import-customs-declaration?step-by-step-nav=849f71d1-f290-4a8e-9458-add936efefc5" TargetMode="External"/><Relationship Id="rId1" Type="http://schemas.openxmlformats.org/officeDocument/2006/relationships/slideLayout" Target="../slideLayouts/slideLayout2.xml"/><Relationship Id="rId6" Type="http://schemas.openxmlformats.org/officeDocument/2006/relationships/hyperlink" Target="https://www.gov.uk/guidance/list-of-customs-agents-and-fast-parcel-operators" TargetMode="External"/><Relationship Id="rId11" Type="http://schemas.openxmlformats.org/officeDocument/2006/relationships/hyperlink" Target="https://www.gov.uk/government/publications/rules-of-origin-for-goods-moving-between-the-uk-and-eu" TargetMode="External"/><Relationship Id="rId5" Type="http://schemas.openxmlformats.org/officeDocument/2006/relationships/hyperlink" Target="https://www.gov.uk/check-customs-declaration" TargetMode="External"/><Relationship Id="rId10" Type="http://schemas.openxmlformats.org/officeDocument/2006/relationships/hyperlink" Target="https://www.gov.uk/guidance/labelling-and-marketing-standards-from-1-january-2021?step-by-step-nav=8a543f4b-afb7-4591-bbfc-2eec52ab96c2" TargetMode="External"/><Relationship Id="rId4" Type="http://schemas.openxmlformats.org/officeDocument/2006/relationships/hyperlink" Target="https://www.gov.uk/guidance/refunds-and-waivers-on-customs-debt?step-by-step-nav=849f71d1-f290-4a8e-9458-add936efefc5" TargetMode="External"/><Relationship Id="rId9" Type="http://schemas.openxmlformats.org/officeDocument/2006/relationships/hyperlink" Target="https://www.gov.uk/import-goods-into-uk" TargetMode="External"/><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hyperlink" Target="https://www.gov.uk/government/collections/marking-labelling-and-marketing-standards-for-imports-and-exports" TargetMode="External"/><Relationship Id="rId13" Type="http://schemas.openxmlformats.org/officeDocument/2006/relationships/hyperlink" Target="https://www.gov.uk/guidance/get-proof-of-origin-for-your-goods?step-by-step-nav=b9347000-c726-4c3c-b76a-e52b6cebb3eb" TargetMode="External"/><Relationship Id="rId18" Type="http://schemas.openxmlformats.org/officeDocument/2006/relationships/hyperlink" Target="https://www.gov.uk/guidance/using-a-suppliers-declaration-to-support-a-proof-of-origin" TargetMode="External"/><Relationship Id="rId3" Type="http://schemas.openxmlformats.org/officeDocument/2006/relationships/hyperlink" Target="https://www.gov.uk/check-customs-declaration" TargetMode="External"/><Relationship Id="rId21" Type="http://schemas.openxmlformats.org/officeDocument/2006/relationships/image" Target="../media/image11.png"/><Relationship Id="rId7" Type="http://schemas.openxmlformats.org/officeDocument/2006/relationships/hyperlink" Target="http://www.gov.uk/eori" TargetMode="External"/><Relationship Id="rId12" Type="http://schemas.openxmlformats.org/officeDocument/2006/relationships/hyperlink" Target="https://www.gov.uk/government/publications/guides-to-importing-and-exporting-goods-between-great-britain-and-the-eu" TargetMode="External"/><Relationship Id="rId17" Type="http://schemas.openxmlformats.org/officeDocument/2006/relationships/hyperlink" Target="https://www.gov.uk/government/publications/rules-of-origin-for-goods-moving-between-the-uk-and-eu" TargetMode="External"/><Relationship Id="rId2" Type="http://schemas.openxmlformats.org/officeDocument/2006/relationships/notesSlide" Target="../notesSlides/notesSlide3.xml"/><Relationship Id="rId16" Type="http://schemas.openxmlformats.org/officeDocument/2006/relationships/hyperlink" Target="https://assets.publishing.service.gov.uk/government/uploads/system/uploads/attachment_data/file/948119/EU-UK_Trade_and_Cooperation_Agreement_24.12.2020.pdf" TargetMode="Externa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hyperlink" Target="https://www.great.gov.uk/advice/international-trade-contracts-and-incoterms/" TargetMode="External"/><Relationship Id="rId11" Type="http://schemas.openxmlformats.org/officeDocument/2006/relationships/hyperlink" Target="https://www.gov.uk/check-hgv-border/check-an-hgv-is-ready-to-cross-the-border" TargetMode="External"/><Relationship Id="rId5" Type="http://schemas.openxmlformats.org/officeDocument/2006/relationships/hyperlink" Target="https://www.gov.uk/guidance/vat-on-goods-exported-from-the-uk-notice-703" TargetMode="External"/><Relationship Id="rId15" Type="http://schemas.openxmlformats.org/officeDocument/2006/relationships/hyperlink" Target="https://www.check-duties-customs-exporting-goods.service.gov.uk/" TargetMode="External"/><Relationship Id="rId10" Type="http://schemas.openxmlformats.org/officeDocument/2006/relationships/hyperlink" Target="https://www.gov.uk/check-hgv-border" TargetMode="External"/><Relationship Id="rId19" Type="http://schemas.openxmlformats.org/officeDocument/2006/relationships/hyperlink" Target="https://www.gov.uk/export-goods" TargetMode="External"/><Relationship Id="rId4" Type="http://schemas.openxmlformats.org/officeDocument/2006/relationships/hyperlink" Target="https://www.gov.uk/guidance/list-of-customs-agents-and-fast-parcel-operators" TargetMode="External"/><Relationship Id="rId9" Type="http://schemas.openxmlformats.org/officeDocument/2006/relationships/hyperlink" Target="http://www.gov.uk/eubusiness" TargetMode="External"/><Relationship Id="rId14" Type="http://schemas.openxmlformats.org/officeDocument/2006/relationships/hyperlink" Target="https://www.gov.uk/trade-tariff" TargetMode="External"/><Relationship Id="rId22"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hyperlink" Target="https://www.gov.uk/government/collections/providing-services-to-eea-and-efta-countries-after-eu-exit" TargetMode="External"/><Relationship Id="rId7" Type="http://schemas.openxmlformats.org/officeDocument/2006/relationships/hyperlink" Target="https://www.gov.uk/guidance/auditing-for-uk-auditors-and-audit-firms-operating-in-the-european-economic-area-eea" TargetMode="External"/><Relationship Id="rId2" Type="http://schemas.openxmlformats.org/officeDocument/2006/relationships/hyperlink" Target="https://ec.europa.eu/growth/tools-databases/regprof/index.cfm?action=regprofs"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uk-lawyers-practising-in-the-eu-eea-efta-and-switzerland#history" TargetMode="External"/><Relationship Id="rId11" Type="http://schemas.openxmlformats.org/officeDocument/2006/relationships/image" Target="../media/image12.svg"/><Relationship Id="rId5" Type="http://schemas.openxmlformats.org/officeDocument/2006/relationships/hyperlink" Target="https://www.gov.uk/guidance/providing-services-to-any-country-in-the-eu-iceland-liechtenstein-norway-or-switzerland-after-eu-exit" TargetMode="External"/><Relationship Id="rId10" Type="http://schemas.openxmlformats.org/officeDocument/2006/relationships/image" Target="../media/image11.png"/><Relationship Id="rId4" Type="http://schemas.openxmlformats.org/officeDocument/2006/relationships/hyperlink" Target="https://www.gov.uk/guidance/vat-place-of-supply-of-services-notice-741a" TargetMode="External"/><Relationship Id="rId9" Type="http://schemas.openxmlformats.org/officeDocument/2006/relationships/hyperlink" Target="https://www.icaew.com/brexit/brexit-checklis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gov.uk/national-insurance-if-you-go-abroad" TargetMode="External"/><Relationship Id="rId3" Type="http://schemas.openxmlformats.org/officeDocument/2006/relationships/hyperlink" Target="https://www.gov.uk/foreign-travel-advice" TargetMode="External"/><Relationship Id="rId7" Type="http://schemas.openxmlformats.org/officeDocument/2006/relationships/image" Target="../media/image14.svg"/><Relationship Id="rId12"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1.png"/><Relationship Id="rId5" Type="http://schemas.openxmlformats.org/officeDocument/2006/relationships/hyperlink" Target="https://www.gov.uk/renew-adult-passport/renew" TargetMode="External"/><Relationship Id="rId10" Type="http://schemas.openxmlformats.org/officeDocument/2006/relationships/slide" Target="slide7.xml"/><Relationship Id="rId4" Type="http://schemas.openxmlformats.org/officeDocument/2006/relationships/hyperlink" Target="https://www.gov.uk/guidance/uk-residents-visiting-the-eueea-and-switzerland-healthcare" TargetMode="External"/><Relationship Id="rId9" Type="http://schemas.openxmlformats.org/officeDocument/2006/relationships/hyperlink" Target="https://www.gov.uk/government/organisations/hm-revenue-customs/contact/income-tax-enquiries-for-individuals-pensioners-and-employee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gov.uk/guidance/placing-manufactured-goods-on-the-market-in-northern-ireland" TargetMode="External"/><Relationship Id="rId13" Type="http://schemas.openxmlformats.org/officeDocument/2006/relationships/hyperlink" Target="https://eur02.safelinks.protection.outlook.com/?url=https%3A%2F%2Fwww.gov.uk%2Fguidance%2Ftrading-and-moving-goods-in-and-out-of-northern-ireland&amp;data=04%7C01%7CHayley.Flint%40beis.gov.uk%7C8bab985d3d334398e99108d8d81c49cc%7Ccbac700502c143ebb497e6492d1b2dd8%7C0%7C1%7C637496965072770827%7CUnknown%7CTWFpbGZsb3d8eyJWIjoiMC4wLjAwMDAiLCJQIjoiV2luMzIiLCJBTiI6Ik1haWwiLCJXVCI6Mn0%3D%7C1000&amp;sdata=IZlDedwREWHhYeFxzEmT76BzkHrUVcvzKRjicO%2F86vY%3D&amp;reserved=0" TargetMode="External"/><Relationship Id="rId3" Type="http://schemas.openxmlformats.org/officeDocument/2006/relationships/hyperlink" Target="https://www.gov.uk/eori/ni" TargetMode="External"/><Relationship Id="rId7" Type="http://schemas.openxmlformats.org/officeDocument/2006/relationships/hyperlink" Target="https://www.gov.uk/government/publications/accounting-for-vat-on-goods-moving-between-great-britain-and-northern-ireland-from-1-january-2021/accounting-for-vat-on-goods-moving-between-great-britain-and-northern-ireland-from-1-january-2021" TargetMode="External"/><Relationship Id="rId12"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gov.uk/guidance/movement-assistance-scheme-get-help-with-moving-agrifood-goods-to-northern-ireland" TargetMode="External"/><Relationship Id="rId11" Type="http://schemas.openxmlformats.org/officeDocument/2006/relationships/image" Target="../media/image11.png"/><Relationship Id="rId5" Type="http://schemas.openxmlformats.org/officeDocument/2006/relationships/hyperlink" Target="https://www.gov.uk/guidance/trader-support-service" TargetMode="External"/><Relationship Id="rId15" Type="http://schemas.openxmlformats.org/officeDocument/2006/relationships/hyperlink" Target="https://eur02.safelinks.protection.outlook.com/?url=https%3A%2F%2Fwww.gov.uk%2Fguidance%2Ftrader-support-service&amp;data=04%7C01%7CHayley.Flint%40beis.gov.uk%7C8bab985d3d334398e99108d8d81c49cc%7Ccbac700502c143ebb497e6492d1b2dd8%7C0%7C1%7C637496965072780823%7CUnknown%7CTWFpbGZsb3d8eyJWIjoiMC4wLjAwMDAiLCJQIjoiV2luMzIiLCJBTiI6Ik1haWwiLCJXVCI6Mn0%3D%7C1000&amp;sdata=%2FpYhIY1zveQIBzq0FMIi39ALQlYnFBY8u45jckKEAvk%3D&amp;reserved=0" TargetMode="External"/><Relationship Id="rId10" Type="http://schemas.openxmlformats.org/officeDocument/2006/relationships/hyperlink" Target="https://www.gov.uk/guidance/apply-for-authorisation-for-the-uk-trader-scheme-if-you-bring-goods-into-northern-ireland" TargetMode="External"/><Relationship Id="rId4" Type="http://schemas.openxmlformats.org/officeDocument/2006/relationships/hyperlink" Target="https://www.gov.uk/check-customs-declaration#NI" TargetMode="External"/><Relationship Id="rId9" Type="http://schemas.openxmlformats.org/officeDocument/2006/relationships/hyperlink" Target="https://www.gov.uk/government/collections/marking-labelling-and-marketing-standards-for-imports-and-exports" TargetMode="External"/><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FA7061-E343-EB4A-BDF4-4CAF38E92006}"/>
              </a:ext>
            </a:extLst>
          </p:cNvPr>
          <p:cNvPicPr>
            <a:picLocks noChangeAspect="1"/>
          </p:cNvPicPr>
          <p:nvPr/>
        </p:nvPicPr>
        <p:blipFill rotWithShape="1">
          <a:blip r:embed="rId3">
            <a:extLst>
              <a:ext uri="{28A0092B-C50C-407E-A947-70E740481C1C}">
                <a14:useLocalDpi xmlns:a14="http://schemas.microsoft.com/office/drawing/2010/main" val="0"/>
              </a:ext>
            </a:extLst>
          </a:blip>
          <a:srcRect l="20983" r="40860"/>
          <a:stretch/>
        </p:blipFill>
        <p:spPr>
          <a:xfrm>
            <a:off x="238812" y="213979"/>
            <a:ext cx="4121857" cy="6430041"/>
          </a:xfrm>
          <a:prstGeom prst="rect">
            <a:avLst/>
          </a:prstGeom>
        </p:spPr>
      </p:pic>
      <p:sp>
        <p:nvSpPr>
          <p:cNvPr id="2" name="Title 1">
            <a:extLst>
              <a:ext uri="{FF2B5EF4-FFF2-40B4-BE49-F238E27FC236}">
                <a16:creationId xmlns:a16="http://schemas.microsoft.com/office/drawing/2014/main" id="{E7CEA210-B9F2-4316-ACDC-B9ED023545CA}"/>
              </a:ext>
            </a:extLst>
          </p:cNvPr>
          <p:cNvSpPr>
            <a:spLocks noGrp="1"/>
          </p:cNvSpPr>
          <p:nvPr>
            <p:ph type="ctrTitle"/>
          </p:nvPr>
        </p:nvSpPr>
        <p:spPr>
          <a:xfrm>
            <a:off x="4674750" y="1828799"/>
            <a:ext cx="7242342" cy="2009776"/>
          </a:xfrm>
        </p:spPr>
        <p:txBody>
          <a:bodyPr>
            <a:noAutofit/>
          </a:bodyPr>
          <a:lstStyle/>
          <a:p>
            <a:r>
              <a:rPr lang="en-GB" sz="4800" b="1">
                <a:latin typeface="Apercu Pro"/>
              </a:rPr>
              <a:t>TRADING WITH THE EU AND NORTHERN IRELAND – SME TOOLKIT</a:t>
            </a:r>
          </a:p>
        </p:txBody>
      </p:sp>
      <p:pic>
        <p:nvPicPr>
          <p:cNvPr id="9" name="Picture 8">
            <a:extLst>
              <a:ext uri="{FF2B5EF4-FFF2-40B4-BE49-F238E27FC236}">
                <a16:creationId xmlns:a16="http://schemas.microsoft.com/office/drawing/2014/main" id="{EF38C6C0-3491-DE42-B04C-FB8E1429F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03" y="319465"/>
            <a:ext cx="1565815" cy="779751"/>
          </a:xfrm>
          <a:prstGeom prst="rect">
            <a:avLst/>
          </a:prstGeom>
        </p:spPr>
      </p:pic>
    </p:spTree>
    <p:extLst>
      <p:ext uri="{BB962C8B-B14F-4D97-AF65-F5344CB8AC3E}">
        <p14:creationId xmlns:p14="http://schemas.microsoft.com/office/powerpoint/2010/main" val="114998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979D9-2D55-45D0-92B8-734FC21ABAFE}"/>
              </a:ext>
            </a:extLst>
          </p:cNvPr>
          <p:cNvSpPr txBox="1"/>
          <p:nvPr/>
        </p:nvSpPr>
        <p:spPr>
          <a:xfrm>
            <a:off x="334800" y="496800"/>
            <a:ext cx="10686100" cy="584775"/>
          </a:xfrm>
          <a:prstGeom prst="rect">
            <a:avLst/>
          </a:prstGeom>
          <a:noFill/>
        </p:spPr>
        <p:txBody>
          <a:bodyPr wrap="square">
            <a:spAutoFit/>
          </a:bodyPr>
          <a:lstStyle/>
          <a:p>
            <a:r>
              <a:rPr lang="en-GB" sz="3200" b="1" err="1">
                <a:solidFill>
                  <a:srgbClr val="FF0031"/>
                </a:solidFill>
                <a:highlight>
                  <a:srgbClr val="FF0031"/>
                </a:highlight>
                <a:latin typeface="Apercu Pro" panose="020B0604020202020204" charset="0"/>
                <a:cs typeface="Helvetica" panose="020B0604020202020204" pitchFamily="34" charset="0"/>
              </a:rPr>
              <a:t>i</a:t>
            </a:r>
            <a:r>
              <a:rPr lang="en-GB" sz="3200" b="1" err="1">
                <a:solidFill>
                  <a:schemeClr val="bg1"/>
                </a:solidFill>
                <a:highlight>
                  <a:srgbClr val="FF0031"/>
                </a:highlight>
                <a:latin typeface="Apercu Pro" panose="020B0604020202020204" charset="0"/>
                <a:cs typeface="Helvetica" panose="020B0604020202020204" pitchFamily="34" charset="0"/>
              </a:rPr>
              <a:t>HIRING</a:t>
            </a:r>
            <a:r>
              <a:rPr lang="en-GB" sz="3200" b="1">
                <a:solidFill>
                  <a:schemeClr val="bg1"/>
                </a:solidFill>
                <a:highlight>
                  <a:srgbClr val="FF0031"/>
                </a:highlight>
                <a:latin typeface="Apercu Pro" panose="020B0604020202020204" charset="0"/>
                <a:cs typeface="Helvetica" panose="020B0604020202020204" pitchFamily="34" charset="0"/>
              </a:rPr>
              <a:t> EU CITIZENS (EXCLUDING IRELAND)</a:t>
            </a:r>
            <a:r>
              <a:rPr lang="en-GB" sz="3200" b="1" err="1">
                <a:solidFill>
                  <a:srgbClr val="FF0031"/>
                </a:solidFill>
                <a:highlight>
                  <a:srgbClr val="FF0031"/>
                </a:highlight>
                <a:latin typeface="Apercu Pro" panose="020B0604020202020204" charset="0"/>
                <a:cs typeface="Helvetica" panose="020B0604020202020204" pitchFamily="34" charset="0"/>
              </a:rPr>
              <a:t>i</a:t>
            </a:r>
            <a:endParaRPr lang="en-GB" sz="3200">
              <a:solidFill>
                <a:srgbClr val="FF0031"/>
              </a:solidFill>
              <a:highlight>
                <a:srgbClr val="FF0031"/>
              </a:highlight>
            </a:endParaRPr>
          </a:p>
        </p:txBody>
      </p:sp>
      <p:sp>
        <p:nvSpPr>
          <p:cNvPr id="7" name="TextBox 6">
            <a:extLst>
              <a:ext uri="{FF2B5EF4-FFF2-40B4-BE49-F238E27FC236}">
                <a16:creationId xmlns:a16="http://schemas.microsoft.com/office/drawing/2014/main" id="{F301BD30-E4A2-4784-A0BF-EE64860A11EB}"/>
              </a:ext>
            </a:extLst>
          </p:cNvPr>
          <p:cNvSpPr txBox="1"/>
          <p:nvPr/>
        </p:nvSpPr>
        <p:spPr>
          <a:xfrm>
            <a:off x="378000" y="1371600"/>
            <a:ext cx="4766485" cy="5545108"/>
          </a:xfrm>
          <a:prstGeom prst="rect">
            <a:avLst/>
          </a:prstGeom>
          <a:noFill/>
        </p:spPr>
        <p:txBody>
          <a:bodyPr wrap="square" lIns="91440" tIns="45720" rIns="91440" bIns="45720" anchor="t">
            <a:spAutoFit/>
          </a:bodyPr>
          <a:lstStyle/>
          <a:p>
            <a:pPr>
              <a:buClr>
                <a:srgbClr val="FF003B"/>
              </a:buClr>
            </a:pPr>
            <a:r>
              <a:rPr lang="en-GB" sz="1500" b="1">
                <a:solidFill>
                  <a:srgbClr val="FF003B"/>
                </a:solidFill>
                <a:latin typeface="Apercu Pro"/>
              </a:rPr>
              <a:t>Before you hire </a:t>
            </a:r>
          </a:p>
          <a:p>
            <a:pPr>
              <a:buClr>
                <a:srgbClr val="FF003B"/>
              </a:buClr>
            </a:pPr>
            <a:r>
              <a:rPr lang="en-GB" sz="1400" b="1">
                <a:solidFill>
                  <a:srgbClr val="2D2767"/>
                </a:solidFill>
                <a:latin typeface="Apercu Pro"/>
                <a:ea typeface="+mn-lt"/>
                <a:cs typeface="+mn-lt"/>
              </a:rPr>
              <a:t>Actions </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b="1">
                <a:solidFill>
                  <a:srgbClr val="2D2767"/>
                </a:solidFill>
                <a:latin typeface="Apercu Pro"/>
                <a:ea typeface="+mn-lt"/>
                <a:cs typeface="+mn-lt"/>
              </a:rPr>
              <a:t>Check that the people you want to hire will meet the requirements for coming to the UK for work</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b="1">
                <a:solidFill>
                  <a:srgbClr val="2D2767"/>
                </a:solidFill>
                <a:latin typeface="Apercu Pro"/>
                <a:ea typeface="+mn-lt"/>
                <a:cs typeface="+mn-lt"/>
              </a:rPr>
              <a:t>Check your business is eligible</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b="1">
                <a:solidFill>
                  <a:srgbClr val="2D2767"/>
                </a:solidFill>
                <a:latin typeface="Apercu Pro"/>
                <a:ea typeface="+mn-lt"/>
                <a:cs typeface="+mn-lt"/>
              </a:rPr>
              <a:t>Register as a Home Office licensed visa sponsor</a:t>
            </a:r>
          </a:p>
          <a:p>
            <a:pPr fontAlgn="base">
              <a:lnSpc>
                <a:spcPts val="1400"/>
              </a:lnSpc>
              <a:spcBef>
                <a:spcPts val="500"/>
              </a:spcBef>
              <a:spcAft>
                <a:spcPts val="500"/>
              </a:spcAft>
              <a:buClr>
                <a:srgbClr val="FF003B"/>
              </a:buClr>
            </a:pPr>
            <a:r>
              <a:rPr lang="en-GB" sz="1400">
                <a:solidFill>
                  <a:srgbClr val="2D2767"/>
                </a:solidFill>
                <a:latin typeface="Apercu Pro"/>
                <a:cs typeface="Calibri" panose="020F0502020204030204"/>
              </a:rPr>
              <a:t>To register, you will need to:</a:t>
            </a:r>
          </a:p>
          <a:p>
            <a:pPr marL="742950" lvl="1"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a:cs typeface="Calibri" panose="020F0502020204030204"/>
              </a:rPr>
              <a:t>Choose the type of skilled worker licence you want to apply for</a:t>
            </a:r>
          </a:p>
          <a:p>
            <a:pPr marL="742950" lvl="1"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a:cs typeface="Calibri" panose="020F0502020204030204"/>
              </a:rPr>
              <a:t>Put appropriate systems in place to act as a sponsor</a:t>
            </a:r>
          </a:p>
          <a:p>
            <a:pPr marL="742950" lvl="1"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a:cs typeface="Calibri" panose="020F0502020204030204"/>
              </a:rPr>
              <a:t>Apply online and pay the fee</a:t>
            </a:r>
            <a:endParaRPr lang="en-GB" sz="1400">
              <a:solidFill>
                <a:srgbClr val="2D2767"/>
              </a:solidFill>
              <a:latin typeface="Apercu Pro"/>
              <a:ea typeface="+mn-lt"/>
              <a:cs typeface="+mn-lt"/>
            </a:endParaRPr>
          </a:p>
          <a:p>
            <a:pPr fontAlgn="base">
              <a:lnSpc>
                <a:spcPts val="1400"/>
              </a:lnSpc>
              <a:spcBef>
                <a:spcPts val="500"/>
              </a:spcBef>
              <a:spcAft>
                <a:spcPts val="500"/>
              </a:spcAft>
              <a:buClr>
                <a:srgbClr val="E61E42"/>
              </a:buClr>
            </a:pPr>
            <a:r>
              <a:rPr lang="en-GB" sz="1400">
                <a:solidFill>
                  <a:srgbClr val="2D2767"/>
                </a:solidFill>
                <a:latin typeface="Apercu Pro"/>
                <a:ea typeface="+mn-lt"/>
                <a:cs typeface="+mn-lt"/>
              </a:rPr>
              <a:t>If you’re not already a licensed sponsor and you think you’ll want to sponsor workers from outside the UK, you should </a:t>
            </a:r>
            <a:r>
              <a:rPr lang="en-GB" sz="1400" b="1">
                <a:solidFill>
                  <a:srgbClr val="2D2767"/>
                </a:solidFill>
                <a:latin typeface="Apercu Pro"/>
                <a:ea typeface="+mn-lt"/>
                <a:cs typeface="+mn-lt"/>
              </a:rPr>
              <a:t>apply now</a:t>
            </a:r>
            <a:r>
              <a:rPr lang="en-GB" sz="1400">
                <a:solidFill>
                  <a:srgbClr val="2D2767"/>
                </a:solidFill>
                <a:latin typeface="Apercu Pro"/>
                <a:ea typeface="+mn-lt"/>
                <a:cs typeface="+mn-lt"/>
              </a:rPr>
              <a:t>. </a:t>
            </a:r>
          </a:p>
          <a:p>
            <a:pPr fontAlgn="base">
              <a:lnSpc>
                <a:spcPts val="1400"/>
              </a:lnSpc>
              <a:spcBef>
                <a:spcPts val="500"/>
              </a:spcBef>
              <a:spcAft>
                <a:spcPts val="500"/>
              </a:spcAft>
              <a:buClr>
                <a:srgbClr val="E61E42"/>
              </a:buClr>
            </a:pPr>
            <a:r>
              <a:rPr lang="en-GB" sz="1400">
                <a:solidFill>
                  <a:srgbClr val="2D2767"/>
                </a:solidFill>
                <a:latin typeface="Apercu Pro"/>
                <a:ea typeface="+mn-lt"/>
                <a:cs typeface="+mn-lt"/>
              </a:rPr>
              <a:t>You should allow around </a:t>
            </a:r>
            <a:r>
              <a:rPr lang="en-GB" sz="1400" b="1">
                <a:solidFill>
                  <a:srgbClr val="2D2767"/>
                </a:solidFill>
                <a:latin typeface="Apercu Pro"/>
                <a:ea typeface="+mn-lt"/>
                <a:cs typeface="+mn-lt"/>
              </a:rPr>
              <a:t>8 weeks</a:t>
            </a:r>
            <a:r>
              <a:rPr lang="en-GB" sz="1400">
                <a:solidFill>
                  <a:srgbClr val="2D2767"/>
                </a:solidFill>
                <a:latin typeface="Apercu Pro"/>
                <a:ea typeface="+mn-lt"/>
                <a:cs typeface="+mn-lt"/>
              </a:rPr>
              <a:t> for your licence to be processed. However, for an additional fee, businesses can be fast-tracked to receive a decision within 10 days. </a:t>
            </a:r>
          </a:p>
          <a:p>
            <a:pPr fontAlgn="base">
              <a:lnSpc>
                <a:spcPts val="1400"/>
              </a:lnSpc>
              <a:spcBef>
                <a:spcPts val="500"/>
              </a:spcBef>
              <a:spcAft>
                <a:spcPts val="500"/>
              </a:spcAft>
              <a:buClr>
                <a:srgbClr val="E61E42"/>
              </a:buClr>
            </a:pPr>
            <a:r>
              <a:rPr lang="en-GB" sz="1400">
                <a:solidFill>
                  <a:srgbClr val="2D2767"/>
                </a:solidFill>
                <a:latin typeface="Apercu Pro"/>
                <a:ea typeface="+mn-lt"/>
                <a:cs typeface="+mn-lt"/>
                <a:hlinkClick r:id="rId3"/>
              </a:rPr>
              <a:t>Further guidance</a:t>
            </a:r>
            <a:r>
              <a:rPr lang="en-GB" sz="1400">
                <a:solidFill>
                  <a:srgbClr val="2D2767"/>
                </a:solidFill>
                <a:latin typeface="Apercu Pro"/>
                <a:ea typeface="+mn-lt"/>
                <a:cs typeface="+mn-lt"/>
              </a:rPr>
              <a:t> is available at GOV.UK. </a:t>
            </a:r>
          </a:p>
          <a:p>
            <a:pPr fontAlgn="base">
              <a:lnSpc>
                <a:spcPts val="1400"/>
              </a:lnSpc>
              <a:spcBef>
                <a:spcPts val="500"/>
              </a:spcBef>
              <a:spcAft>
                <a:spcPts val="500"/>
              </a:spcAft>
              <a:buClr>
                <a:srgbClr val="E61E42"/>
              </a:buClr>
            </a:pPr>
            <a:endParaRPr lang="en-GB" sz="1400">
              <a:solidFill>
                <a:srgbClr val="2D2767"/>
              </a:solidFill>
              <a:latin typeface="Apercu Pro"/>
              <a:cs typeface="Calibri" panose="020F0502020204030204"/>
            </a:endParaRPr>
          </a:p>
          <a:p>
            <a:endParaRPr lang="en-GB" sz="1300" b="1">
              <a:solidFill>
                <a:srgbClr val="FF003B"/>
              </a:solidFill>
              <a:latin typeface="Apercu Pro"/>
              <a:cs typeface="Calibri"/>
            </a:endParaRPr>
          </a:p>
        </p:txBody>
      </p:sp>
      <p:sp>
        <p:nvSpPr>
          <p:cNvPr id="2" name="TextBox 1">
            <a:extLst>
              <a:ext uri="{FF2B5EF4-FFF2-40B4-BE49-F238E27FC236}">
                <a16:creationId xmlns:a16="http://schemas.microsoft.com/office/drawing/2014/main" id="{4B0EF509-21C4-420B-A111-7B138E4FC292}"/>
              </a:ext>
            </a:extLst>
          </p:cNvPr>
          <p:cNvSpPr txBox="1"/>
          <p:nvPr/>
        </p:nvSpPr>
        <p:spPr>
          <a:xfrm>
            <a:off x="6399840" y="1365330"/>
            <a:ext cx="563122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400" b="1">
              <a:solidFill>
                <a:srgbClr val="FF003B"/>
              </a:solidFill>
              <a:latin typeface="Apercu Pro" panose="020B0503050601040103"/>
              <a:ea typeface="+mn-lt"/>
              <a:cs typeface="Segoe UI"/>
            </a:endParaRPr>
          </a:p>
        </p:txBody>
      </p:sp>
      <p:pic>
        <p:nvPicPr>
          <p:cNvPr id="11" name="Graphic 10" descr="Checkbox Checked with solid fill">
            <a:extLst>
              <a:ext uri="{FF2B5EF4-FFF2-40B4-BE49-F238E27FC236}">
                <a16:creationId xmlns:a16="http://schemas.microsoft.com/office/drawing/2014/main" id="{D29B720D-7CF6-4E83-AA3E-78CD1F64C8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109" y="1378402"/>
            <a:ext cx="294705" cy="294705"/>
          </a:xfrm>
          <a:prstGeom prst="rect">
            <a:avLst/>
          </a:prstGeom>
        </p:spPr>
      </p:pic>
      <p:pic>
        <p:nvPicPr>
          <p:cNvPr id="12" name="Graphic 11" descr="Checkbox Checked with solid fill">
            <a:extLst>
              <a:ext uri="{FF2B5EF4-FFF2-40B4-BE49-F238E27FC236}">
                <a16:creationId xmlns:a16="http://schemas.microsoft.com/office/drawing/2014/main" id="{BB4DDAE7-EEEA-4314-B023-6EAD918B83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9273" y="4453162"/>
            <a:ext cx="294705" cy="294705"/>
          </a:xfrm>
          <a:prstGeom prst="rect">
            <a:avLst/>
          </a:prstGeom>
        </p:spPr>
      </p:pic>
      <p:grpSp>
        <p:nvGrpSpPr>
          <p:cNvPr id="9" name="Group 8">
            <a:extLst>
              <a:ext uri="{FF2B5EF4-FFF2-40B4-BE49-F238E27FC236}">
                <a16:creationId xmlns:a16="http://schemas.microsoft.com/office/drawing/2014/main" id="{381255DD-71BD-4CBC-B529-436E66E52543}"/>
              </a:ext>
            </a:extLst>
          </p:cNvPr>
          <p:cNvGrpSpPr/>
          <p:nvPr/>
        </p:nvGrpSpPr>
        <p:grpSpPr>
          <a:xfrm>
            <a:off x="6440542" y="6118822"/>
            <a:ext cx="5262710" cy="1218184"/>
            <a:chOff x="6582816" y="5697043"/>
            <a:chExt cx="4918793" cy="2313171"/>
          </a:xfrm>
        </p:grpSpPr>
        <p:sp>
          <p:nvSpPr>
            <p:cNvPr id="10" name="Rectangle 9">
              <a:extLst>
                <a:ext uri="{FF2B5EF4-FFF2-40B4-BE49-F238E27FC236}">
                  <a16:creationId xmlns:a16="http://schemas.microsoft.com/office/drawing/2014/main" id="{2EF5B1F0-DBBE-4EF7-971C-EFD9BABD63F5}"/>
                </a:ext>
              </a:extLst>
            </p:cNvPr>
            <p:cNvSpPr/>
            <p:nvPr/>
          </p:nvSpPr>
          <p:spPr>
            <a:xfrm>
              <a:off x="6582816" y="5697043"/>
              <a:ext cx="4918793" cy="1246495"/>
            </a:xfrm>
            <a:prstGeom prst="rect">
              <a:avLst/>
            </a:prstGeom>
            <a:noFill/>
            <a:ln w="28575">
              <a:solidFill>
                <a:srgbClr val="FF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ysClr val="windowText" lastClr="000000"/>
                  </a:solidFill>
                </a:ln>
              </a:endParaRPr>
            </a:p>
          </p:txBody>
        </p:sp>
        <p:sp>
          <p:nvSpPr>
            <p:cNvPr id="14" name="TextBox 13">
              <a:extLst>
                <a:ext uri="{FF2B5EF4-FFF2-40B4-BE49-F238E27FC236}">
                  <a16:creationId xmlns:a16="http://schemas.microsoft.com/office/drawing/2014/main" id="{71E97312-EBD4-4D17-A2FE-419B0E982C92}"/>
                </a:ext>
              </a:extLst>
            </p:cNvPr>
            <p:cNvSpPr txBox="1"/>
            <p:nvPr/>
          </p:nvSpPr>
          <p:spPr>
            <a:xfrm>
              <a:off x="6582816" y="5739105"/>
              <a:ext cx="4918793" cy="2271109"/>
            </a:xfrm>
            <a:prstGeom prst="rect">
              <a:avLst/>
            </a:prstGeom>
            <a:noFill/>
          </p:spPr>
          <p:txBody>
            <a:bodyPr wrap="square">
              <a:spAutoFit/>
            </a:bodyPr>
            <a:lstStyle/>
            <a:p>
              <a:pPr fontAlgn="base">
                <a:lnSpc>
                  <a:spcPts val="1400"/>
                </a:lnSpc>
                <a:spcBef>
                  <a:spcPts val="500"/>
                </a:spcBef>
                <a:spcAft>
                  <a:spcPts val="500"/>
                </a:spcAft>
                <a:buClr>
                  <a:srgbClr val="E61E42"/>
                </a:buClr>
              </a:pPr>
              <a:r>
                <a:rPr lang="en-GB" sz="1400" b="1">
                  <a:solidFill>
                    <a:srgbClr val="FF003B"/>
                  </a:solidFill>
                  <a:latin typeface="Apercu Pro" panose="020B0503050601040103"/>
                  <a:ea typeface="+mn-lt"/>
                  <a:cs typeface="+mn-lt"/>
                </a:rPr>
                <a:t>Important to know</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Summary of changes: </a:t>
              </a:r>
              <a:r>
                <a:rPr lang="en-GB" sz="1400">
                  <a:solidFill>
                    <a:srgbClr val="2D2767"/>
                  </a:solidFill>
                  <a:latin typeface="Apercu Pro" panose="020B0503050601040103"/>
                  <a:ea typeface="+mn-lt"/>
                  <a:cs typeface="+mn-lt"/>
                  <a:hlinkClick r:id="rId6"/>
                </a:rPr>
                <a:t>employing-</a:t>
              </a:r>
              <a:r>
                <a:rPr lang="en-GB" sz="1400" err="1">
                  <a:solidFill>
                    <a:srgbClr val="2D2767"/>
                  </a:solidFill>
                  <a:latin typeface="Apercu Pro" panose="020B0503050601040103"/>
                  <a:ea typeface="+mn-lt"/>
                  <a:cs typeface="+mn-lt"/>
                  <a:hlinkClick r:id="rId6"/>
                </a:rPr>
                <a:t>eu</a:t>
              </a:r>
              <a:r>
                <a:rPr lang="en-GB" sz="1400">
                  <a:solidFill>
                    <a:srgbClr val="2D2767"/>
                  </a:solidFill>
                  <a:latin typeface="Apercu Pro" panose="020B0503050601040103"/>
                  <a:ea typeface="+mn-lt"/>
                  <a:cs typeface="+mn-lt"/>
                  <a:hlinkClick r:id="rId6"/>
                </a:rPr>
                <a:t>-citizens-in-the-</a:t>
              </a:r>
              <a:r>
                <a:rPr lang="en-GB" sz="1400" err="1">
                  <a:solidFill>
                    <a:srgbClr val="2D2767"/>
                  </a:solidFill>
                  <a:latin typeface="Apercu Pro" panose="020B0503050601040103"/>
                  <a:ea typeface="+mn-lt"/>
                  <a:cs typeface="+mn-lt"/>
                  <a:hlinkClick r:id="rId6"/>
                </a:rPr>
                <a:t>uk</a:t>
              </a:r>
              <a:r>
                <a:rPr lang="en-GB" sz="1400">
                  <a:solidFill>
                    <a:srgbClr val="2D2767"/>
                  </a:solidFill>
                  <a:latin typeface="Apercu Pro" panose="020B0503050601040103"/>
                  <a:ea typeface="+mn-lt"/>
                  <a:cs typeface="+mn-lt"/>
                </a:rPr>
                <a:t>.</a:t>
              </a:r>
            </a:p>
            <a:p>
              <a:pPr fontAlgn="base">
                <a:lnSpc>
                  <a:spcPts val="1400"/>
                </a:lnSpc>
                <a:spcBef>
                  <a:spcPts val="500"/>
                </a:spcBef>
                <a:spcAft>
                  <a:spcPts val="500"/>
                </a:spcAft>
                <a:buClr>
                  <a:srgbClr val="E61E42"/>
                </a:buClr>
              </a:pPr>
              <a:r>
                <a:rPr lang="en-GB" sz="1400" b="1">
                  <a:solidFill>
                    <a:srgbClr val="2D2767"/>
                  </a:solidFill>
                  <a:latin typeface="Apercu Pro"/>
                  <a:ea typeface="Arial" panose="020B0604020202020204" pitchFamily="34" charset="0"/>
                </a:rPr>
                <a:t> </a:t>
              </a:r>
            </a:p>
            <a:p>
              <a:pPr fontAlgn="base">
                <a:lnSpc>
                  <a:spcPts val="1400"/>
                </a:lnSpc>
                <a:spcBef>
                  <a:spcPts val="500"/>
                </a:spcBef>
                <a:spcAft>
                  <a:spcPts val="500"/>
                </a:spcAft>
                <a:buClr>
                  <a:srgbClr val="E61E42"/>
                </a:buClr>
              </a:pPr>
              <a:endParaRPr lang="en-GB" sz="1400" b="1">
                <a:solidFill>
                  <a:srgbClr val="2D2767"/>
                </a:solidFill>
                <a:latin typeface="Apercu Pro"/>
                <a:ea typeface="Arial" panose="020B0604020202020204" pitchFamily="34" charset="0"/>
              </a:endParaRPr>
            </a:p>
          </p:txBody>
        </p:sp>
      </p:grpSp>
      <p:sp>
        <p:nvSpPr>
          <p:cNvPr id="3" name="Slide Number Placeholder 2">
            <a:extLst>
              <a:ext uri="{FF2B5EF4-FFF2-40B4-BE49-F238E27FC236}">
                <a16:creationId xmlns:a16="http://schemas.microsoft.com/office/drawing/2014/main" id="{E8A5A44F-664A-43C3-816E-15302DC6BE7E}"/>
              </a:ext>
            </a:extLst>
          </p:cNvPr>
          <p:cNvSpPr>
            <a:spLocks noGrp="1"/>
          </p:cNvSpPr>
          <p:nvPr>
            <p:ph type="sldNum" sz="quarter" idx="12"/>
          </p:nvPr>
        </p:nvSpPr>
        <p:spPr/>
        <p:txBody>
          <a:bodyPr/>
          <a:lstStyle/>
          <a:p>
            <a:fld id="{85194759-C766-4537-A05C-586298C0C997}" type="slidenum">
              <a:rPr lang="en-GB" smtClean="0"/>
              <a:pPr/>
              <a:t>10</a:t>
            </a:fld>
            <a:endParaRPr lang="en-GB"/>
          </a:p>
        </p:txBody>
      </p:sp>
      <p:sp>
        <p:nvSpPr>
          <p:cNvPr id="15" name="TextBox 14">
            <a:extLst>
              <a:ext uri="{FF2B5EF4-FFF2-40B4-BE49-F238E27FC236}">
                <a16:creationId xmlns:a16="http://schemas.microsoft.com/office/drawing/2014/main" id="{44D640C8-B6D8-42DF-B8DF-A3FA3FCEEF89}"/>
              </a:ext>
            </a:extLst>
          </p:cNvPr>
          <p:cNvSpPr txBox="1"/>
          <p:nvPr/>
        </p:nvSpPr>
        <p:spPr>
          <a:xfrm>
            <a:off x="6399830" y="1362900"/>
            <a:ext cx="5782553" cy="5281767"/>
          </a:xfrm>
          <a:prstGeom prst="rect">
            <a:avLst/>
          </a:prstGeom>
          <a:noFill/>
        </p:spPr>
        <p:txBody>
          <a:bodyPr wrap="square" lIns="91440" tIns="45720" rIns="91440" bIns="45720" anchor="t">
            <a:spAutoFit/>
          </a:bodyPr>
          <a:lstStyle/>
          <a:p>
            <a:r>
              <a:rPr lang="en-GB" sz="1500" b="1">
                <a:solidFill>
                  <a:srgbClr val="FF003B"/>
                </a:solidFill>
                <a:latin typeface="Apercu Pro"/>
              </a:rPr>
              <a:t>Hiring</a:t>
            </a:r>
          </a:p>
          <a:p>
            <a:r>
              <a:rPr lang="en-GB" sz="1400" b="1">
                <a:solidFill>
                  <a:srgbClr val="2D2767"/>
                </a:solidFill>
                <a:latin typeface="Apercu Pro"/>
                <a:ea typeface="+mn-lt"/>
                <a:cs typeface="+mn-lt"/>
              </a:rPr>
              <a:t>Actions </a:t>
            </a:r>
          </a:p>
          <a:p>
            <a:pPr marL="285750" indent="-285750" fontAlgn="base">
              <a:lnSpc>
                <a:spcPts val="1400"/>
              </a:lnSpc>
              <a:spcBef>
                <a:spcPts val="500"/>
              </a:spcBef>
              <a:spcAft>
                <a:spcPts val="500"/>
              </a:spcAft>
              <a:buClr>
                <a:srgbClr val="FF0031"/>
              </a:buClr>
              <a:buFont typeface="Arial"/>
              <a:buChar char="•"/>
            </a:pPr>
            <a:r>
              <a:rPr lang="en-GB" sz="1400" b="1">
                <a:solidFill>
                  <a:srgbClr val="2D2767"/>
                </a:solidFill>
                <a:latin typeface="Apercu Pro"/>
                <a:ea typeface="+mn-lt"/>
                <a:cs typeface="+mn-lt"/>
              </a:rPr>
              <a:t>If you are recruiting from overseas, ensure your job and prospective employees meet the requirements:</a:t>
            </a:r>
          </a:p>
          <a:p>
            <a:pPr marL="742950" lvl="1" indent="-285750" fontAlgn="base">
              <a:lnSpc>
                <a:spcPts val="1400"/>
              </a:lnSpc>
              <a:spcBef>
                <a:spcPts val="500"/>
              </a:spcBef>
              <a:spcAft>
                <a:spcPts val="500"/>
              </a:spcAft>
              <a:buClr>
                <a:srgbClr val="FF0031"/>
              </a:buClr>
              <a:buFont typeface="Arial"/>
              <a:buChar char="•"/>
            </a:pPr>
            <a:r>
              <a:rPr lang="en-GB" sz="1400">
                <a:solidFill>
                  <a:srgbClr val="2D2767"/>
                </a:solidFill>
                <a:latin typeface="Apercu Pro"/>
                <a:ea typeface="+mn-lt"/>
                <a:cs typeface="+mn-lt"/>
              </a:rPr>
              <a:t>The job you are offering is at the required skill level - RQF 3 or above (A Level and equivalent).</a:t>
            </a:r>
          </a:p>
          <a:p>
            <a:pPr marL="742950" lvl="1" indent="-285750" fontAlgn="base">
              <a:lnSpc>
                <a:spcPts val="1400"/>
              </a:lnSpc>
              <a:spcBef>
                <a:spcPts val="500"/>
              </a:spcBef>
              <a:spcAft>
                <a:spcPts val="500"/>
              </a:spcAft>
              <a:buClr>
                <a:srgbClr val="FF0031"/>
              </a:buClr>
              <a:buFont typeface="Arial"/>
              <a:buChar char="•"/>
            </a:pPr>
            <a:r>
              <a:rPr lang="en-GB" sz="1400">
                <a:solidFill>
                  <a:srgbClr val="2D2767"/>
                </a:solidFill>
                <a:latin typeface="Apercu Pro"/>
                <a:ea typeface="+mn-lt"/>
                <a:cs typeface="+mn-lt"/>
              </a:rPr>
              <a:t>The job meets the required minimum salary level.</a:t>
            </a:r>
          </a:p>
          <a:p>
            <a:pPr marL="742950" lvl="1" indent="-285750" fontAlgn="base">
              <a:lnSpc>
                <a:spcPts val="1400"/>
              </a:lnSpc>
              <a:spcBef>
                <a:spcPts val="500"/>
              </a:spcBef>
              <a:spcAft>
                <a:spcPts val="500"/>
              </a:spcAft>
              <a:buClr>
                <a:srgbClr val="FF0031"/>
              </a:buClr>
              <a:buFont typeface="Arial"/>
              <a:buChar char="•"/>
            </a:pPr>
            <a:r>
              <a:rPr lang="en-GB" sz="1400">
                <a:solidFill>
                  <a:srgbClr val="2D2767"/>
                </a:solidFill>
                <a:latin typeface="Apercu Pro"/>
                <a:ea typeface="+mn-lt"/>
                <a:cs typeface="+mn-lt"/>
              </a:rPr>
              <a:t>That the candidate speaks English to the required standard. </a:t>
            </a:r>
          </a:p>
          <a:p>
            <a:r>
              <a:rPr lang="en-GB" sz="1400">
                <a:solidFill>
                  <a:srgbClr val="2D2767"/>
                </a:solidFill>
                <a:latin typeface="Apercu Pro"/>
                <a:ea typeface="+mn-lt"/>
                <a:cs typeface="+mn-lt"/>
              </a:rPr>
              <a:t>This does not apply when hiring Irish citizens, or EU citizens already living in the UK </a:t>
            </a:r>
            <a:r>
              <a:rPr lang="en-GB" sz="1400" b="1">
                <a:solidFill>
                  <a:srgbClr val="2D2767"/>
                </a:solidFill>
                <a:latin typeface="Apercu Pro"/>
                <a:ea typeface="+mn-lt"/>
                <a:cs typeface="+mn-lt"/>
              </a:rPr>
              <a:t>by 31 December 2020</a:t>
            </a:r>
            <a:r>
              <a:rPr lang="en-GB" sz="1400">
                <a:solidFill>
                  <a:srgbClr val="2D2767"/>
                </a:solidFill>
                <a:latin typeface="Apercu Pro"/>
                <a:ea typeface="+mn-lt"/>
                <a:cs typeface="+mn-lt"/>
              </a:rPr>
              <a:t>. They and their family members are eligible for the EU Settlement Scheme and have until </a:t>
            </a:r>
            <a:r>
              <a:rPr lang="en-GB" sz="1400" b="1">
                <a:solidFill>
                  <a:srgbClr val="2D2767"/>
                </a:solidFill>
                <a:latin typeface="Apercu Pro"/>
                <a:ea typeface="+mn-lt"/>
                <a:cs typeface="+mn-lt"/>
              </a:rPr>
              <a:t>30 June 2021 </a:t>
            </a:r>
            <a:r>
              <a:rPr lang="en-GB" sz="1400">
                <a:solidFill>
                  <a:srgbClr val="2D2767"/>
                </a:solidFill>
                <a:latin typeface="Apercu Pro"/>
                <a:ea typeface="+mn-lt"/>
                <a:cs typeface="+mn-lt"/>
              </a:rPr>
              <a:t>to apply.</a:t>
            </a:r>
            <a:endParaRPr lang="en-GB" sz="1400" b="1">
              <a:solidFill>
                <a:srgbClr val="FF003B"/>
              </a:solidFill>
              <a:latin typeface="Apercu Pro"/>
              <a:cs typeface="Segoe UI"/>
            </a:endParaRPr>
          </a:p>
          <a:p>
            <a:endParaRPr lang="en-GB" sz="1400" b="1">
              <a:solidFill>
                <a:srgbClr val="FF003B"/>
              </a:solidFill>
              <a:latin typeface="Apercu Pro"/>
              <a:cs typeface="Segoe UI"/>
            </a:endParaRPr>
          </a:p>
          <a:p>
            <a:r>
              <a:rPr lang="en-GB" sz="1500" b="1">
                <a:solidFill>
                  <a:srgbClr val="FF003B"/>
                </a:solidFill>
                <a:latin typeface="Apercu Pro"/>
                <a:cs typeface="Segoe UI"/>
              </a:rPr>
              <a:t>Existing EU Employees </a:t>
            </a:r>
            <a:r>
              <a:rPr lang="en-US" sz="1500">
                <a:latin typeface="Apercu Pro"/>
                <a:cs typeface="Segoe UI"/>
              </a:rPr>
              <a:t>​</a:t>
            </a:r>
          </a:p>
          <a:p>
            <a:r>
              <a:rPr lang="en-GB" sz="1400" b="1">
                <a:solidFill>
                  <a:srgbClr val="2D2767"/>
                </a:solidFill>
                <a:latin typeface="Apercu Pro"/>
                <a:cs typeface="Segoe UI"/>
              </a:rPr>
              <a:t>Actions</a:t>
            </a:r>
            <a:r>
              <a:rPr lang="en-US" sz="1400" b="1">
                <a:solidFill>
                  <a:srgbClr val="2D2767"/>
                </a:solidFill>
                <a:latin typeface="Apercu Pro"/>
                <a:cs typeface="Segoe UI"/>
              </a:rPr>
              <a:t> </a:t>
            </a:r>
            <a:r>
              <a:rPr lang="en-US" sz="1400">
                <a:latin typeface="Apercu Pro"/>
                <a:cs typeface="Segoe UI"/>
              </a:rPr>
              <a:t>​</a:t>
            </a:r>
          </a:p>
          <a:p>
            <a:pPr marL="285750" indent="-285750">
              <a:buClr>
                <a:srgbClr val="FF003B"/>
              </a:buClr>
              <a:buFont typeface="Arial" panose="020B0604020202020204" pitchFamily="34" charset="0"/>
              <a:buChar char="•"/>
            </a:pPr>
            <a:r>
              <a:rPr lang="en-GB" sz="1400" b="1">
                <a:solidFill>
                  <a:srgbClr val="2D2767"/>
                </a:solidFill>
                <a:latin typeface="Apercu Pro"/>
                <a:ea typeface="+mn-lt"/>
                <a:cs typeface="+mn-lt"/>
              </a:rPr>
              <a:t>Inform your employees of the EU settlement scheme (EUSS)</a:t>
            </a:r>
            <a:r>
              <a:rPr lang="en-US" sz="1400" b="1">
                <a:solidFill>
                  <a:srgbClr val="2D2767"/>
                </a:solidFill>
                <a:latin typeface="Apercu Pro"/>
                <a:ea typeface="+mn-lt"/>
                <a:cs typeface="+mn-lt"/>
              </a:rPr>
              <a:t> ​</a:t>
            </a:r>
            <a:r>
              <a:rPr lang="en-GB" sz="1400" b="1">
                <a:solidFill>
                  <a:srgbClr val="2D2767"/>
                </a:solidFill>
                <a:latin typeface="Apercu Pro"/>
                <a:ea typeface="+mn-lt"/>
                <a:cs typeface="+mn-lt"/>
              </a:rPr>
              <a:t>so that they can continue to live, work and study in the UK</a:t>
            </a:r>
          </a:p>
          <a:p>
            <a:pPr>
              <a:buClr>
                <a:srgbClr val="FF003B"/>
              </a:buClr>
            </a:pPr>
            <a:r>
              <a:rPr lang="en-US" sz="1400">
                <a:solidFill>
                  <a:srgbClr val="2D2767"/>
                </a:solidFill>
                <a:latin typeface="Apercu Pro"/>
                <a:ea typeface="+mn-lt"/>
                <a:cs typeface="+mn-lt"/>
              </a:rPr>
              <a:t>​</a:t>
            </a:r>
            <a:r>
              <a:rPr lang="en-GB" sz="1400">
                <a:solidFill>
                  <a:srgbClr val="2D2767"/>
                </a:solidFill>
                <a:latin typeface="Apercu Pro"/>
                <a:ea typeface="+mn-lt"/>
                <a:cs typeface="+mn-lt"/>
              </a:rPr>
              <a:t>EU citizens coming to the UK from 1 January 2021 will need to apply under the new points-based immigration system. </a:t>
            </a:r>
            <a:r>
              <a:rPr lang="en-GB" sz="1400">
                <a:solidFill>
                  <a:srgbClr val="2D2767"/>
                </a:solidFill>
                <a:latin typeface="Apercu Pro"/>
                <a:ea typeface="+mn-lt"/>
                <a:cs typeface="+mn-lt"/>
                <a:hlinkClick r:id="rId7"/>
              </a:rPr>
              <a:t>More guidance</a:t>
            </a:r>
            <a:r>
              <a:rPr lang="en-GB" sz="1400">
                <a:solidFill>
                  <a:srgbClr val="2D2767"/>
                </a:solidFill>
                <a:latin typeface="Apercu Pro"/>
                <a:ea typeface="+mn-lt"/>
                <a:cs typeface="+mn-lt"/>
              </a:rPr>
              <a:t>.</a:t>
            </a:r>
            <a:endParaRPr lang="en-GB" sz="1400">
              <a:cs typeface="Calibri"/>
            </a:endParaRPr>
          </a:p>
          <a:p>
            <a:pPr marL="742950" lvl="1" indent="-285750" fontAlgn="base">
              <a:lnSpc>
                <a:spcPts val="1400"/>
              </a:lnSpc>
              <a:spcBef>
                <a:spcPts val="500"/>
              </a:spcBef>
              <a:spcAft>
                <a:spcPts val="500"/>
              </a:spcAft>
              <a:buClr>
                <a:srgbClr val="E61E42"/>
              </a:buClr>
              <a:buFont typeface="Arial"/>
              <a:buChar char="•"/>
            </a:pPr>
            <a:endParaRPr lang="en-GB" sz="1400">
              <a:solidFill>
                <a:srgbClr val="2D2767"/>
              </a:solidFill>
              <a:latin typeface="Apercu Pro"/>
              <a:ea typeface="+mn-lt"/>
              <a:cs typeface="+mn-lt"/>
            </a:endParaRPr>
          </a:p>
          <a:p>
            <a:pPr marL="742950" lvl="1" indent="-285750" fontAlgn="base">
              <a:lnSpc>
                <a:spcPts val="1400"/>
              </a:lnSpc>
              <a:spcBef>
                <a:spcPts val="500"/>
              </a:spcBef>
              <a:spcAft>
                <a:spcPts val="500"/>
              </a:spcAft>
              <a:buClr>
                <a:srgbClr val="E61E42"/>
              </a:buClr>
              <a:buFont typeface="Arial"/>
              <a:buChar char="•"/>
            </a:pPr>
            <a:endParaRPr lang="en-GB" sz="1400">
              <a:solidFill>
                <a:srgbClr val="2D2767"/>
              </a:solidFill>
              <a:latin typeface="Apercu Pro"/>
              <a:ea typeface="+mn-lt"/>
              <a:cs typeface="+mn-lt"/>
            </a:endParaRPr>
          </a:p>
        </p:txBody>
      </p:sp>
      <p:pic>
        <p:nvPicPr>
          <p:cNvPr id="16" name="Graphic 15" descr="Checkbox Checked with solid fill">
            <a:extLst>
              <a:ext uri="{FF2B5EF4-FFF2-40B4-BE49-F238E27FC236}">
                <a16:creationId xmlns:a16="http://schemas.microsoft.com/office/drawing/2014/main" id="{4ADC76EF-CD40-4937-9571-0E7845959C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76843" y="1378402"/>
            <a:ext cx="294705" cy="294705"/>
          </a:xfrm>
          <a:prstGeom prst="rect">
            <a:avLst/>
          </a:prstGeom>
        </p:spPr>
      </p:pic>
    </p:spTree>
    <p:extLst>
      <p:ext uri="{BB962C8B-B14F-4D97-AF65-F5344CB8AC3E}">
        <p14:creationId xmlns:p14="http://schemas.microsoft.com/office/powerpoint/2010/main" val="14652549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D7B8C2-7338-4A96-85AE-A1209706F4E5}"/>
              </a:ext>
            </a:extLst>
          </p:cNvPr>
          <p:cNvSpPr txBox="1"/>
          <p:nvPr/>
        </p:nvSpPr>
        <p:spPr>
          <a:xfrm>
            <a:off x="378000" y="1371600"/>
            <a:ext cx="5595716" cy="6084358"/>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To note</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b="1">
                <a:solidFill>
                  <a:srgbClr val="2D2767"/>
                </a:solidFill>
                <a:latin typeface="Apercu Pro" panose="020B0503050601040103"/>
                <a:ea typeface="+mn-lt"/>
                <a:cs typeface="+mn-lt"/>
              </a:rPr>
              <a:t>The EU-UK Trade and Cooperation Agreement contains a </a:t>
            </a:r>
            <a:br>
              <a:rPr lang="en-GB" sz="1400" b="1">
                <a:latin typeface="Apercu Pro" panose="020B0503050601040103"/>
                <a:ea typeface="+mn-lt"/>
                <a:cs typeface="+mn-lt"/>
              </a:rPr>
            </a:br>
            <a:r>
              <a:rPr lang="en-GB" sz="1400" b="1">
                <a:solidFill>
                  <a:srgbClr val="2D2767"/>
                </a:solidFill>
                <a:latin typeface="Apercu Pro" panose="020B0503050601040103"/>
                <a:ea typeface="+mn-lt"/>
                <a:cs typeface="+mn-lt"/>
              </a:rPr>
              <a:t>6 month bridging mechanism that allows the continued free flow of information.</a:t>
            </a:r>
          </a:p>
          <a:p>
            <a:pPr marL="285750" indent="-285750">
              <a:lnSpc>
                <a:spcPts val="1400"/>
              </a:lnSpc>
              <a:spcBef>
                <a:spcPts val="500"/>
              </a:spcBef>
              <a:spcAft>
                <a:spcPts val="500"/>
              </a:spcAft>
              <a:buClr>
                <a:srgbClr val="FF003B"/>
              </a:buClr>
              <a:buFont typeface="Arial" panose="020B0604020202020204" pitchFamily="34" charset="0"/>
              <a:buChar char="•"/>
            </a:pPr>
            <a:r>
              <a:rPr lang="en-GB" sz="1400" b="1">
                <a:solidFill>
                  <a:srgbClr val="2D2767"/>
                </a:solidFill>
                <a:latin typeface="Apercu Pro" panose="020B0503050601040103"/>
                <a:ea typeface="+mn-lt"/>
                <a:cs typeface="+mn-lt"/>
              </a:rPr>
              <a:t>The European Commission announced on 19 February a draft decision to recognise the UK’s high data protection standards.</a:t>
            </a:r>
            <a:r>
              <a:rPr lang="en-GB" sz="1400">
                <a:solidFill>
                  <a:srgbClr val="2D2767"/>
                </a:solidFill>
                <a:latin typeface="Apercu Pro" panose="020B0503050601040103"/>
                <a:ea typeface="+mn-lt"/>
                <a:cs typeface="+mn-lt"/>
              </a:rPr>
              <a:t> This would allow for personal data to continue to flow freely from the EU and wider European Economic Area (EEA) to the UK.</a:t>
            </a:r>
          </a:p>
          <a:p>
            <a:pPr marL="742950" lvl="1" indent="-285750">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European Commission announcement can be found </a:t>
            </a:r>
            <a:r>
              <a:rPr lang="en-GB" sz="1400">
                <a:solidFill>
                  <a:srgbClr val="2D2767"/>
                </a:solidFill>
                <a:latin typeface="Apercu Pro" panose="020B0503050601040103"/>
                <a:ea typeface="+mn-lt"/>
                <a:cs typeface="+mn-lt"/>
                <a:hlinkClick r:id="rId2"/>
              </a:rPr>
              <a:t>here</a:t>
            </a:r>
            <a:r>
              <a:rPr lang="en-GB" sz="1400">
                <a:solidFill>
                  <a:srgbClr val="2D2767"/>
                </a:solidFill>
                <a:latin typeface="Apercu Pro" panose="020B0503050601040103"/>
                <a:ea typeface="+mn-lt"/>
                <a:cs typeface="+mn-lt"/>
              </a:rPr>
              <a:t>.</a:t>
            </a:r>
          </a:p>
          <a:p>
            <a:pPr marL="742950" lvl="1" indent="-285750">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UK Government announcement can be found </a:t>
            </a:r>
            <a:r>
              <a:rPr lang="en-GB" sz="1400">
                <a:solidFill>
                  <a:srgbClr val="2D2767"/>
                </a:solidFill>
                <a:latin typeface="Apercu Pro" panose="020B0503050601040103"/>
                <a:ea typeface="+mn-lt"/>
                <a:cs typeface="+mn-lt"/>
                <a:hlinkClick r:id="rId3"/>
              </a:rPr>
              <a:t>here</a:t>
            </a:r>
            <a:r>
              <a:rPr lang="en-GB" sz="1400">
                <a:solidFill>
                  <a:srgbClr val="2D2767"/>
                </a:solidFill>
                <a:latin typeface="Apercu Pro" panose="020B0503050601040103"/>
                <a:ea typeface="+mn-lt"/>
                <a:cs typeface="+mn-lt"/>
              </a:rPr>
              <a:t>. </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Decisions</a:t>
            </a:r>
          </a:p>
          <a:p>
            <a:pPr marL="285750" indent="-285750" fontAlgn="base">
              <a:lnSpc>
                <a:spcPts val="1400"/>
              </a:lnSpc>
              <a:spcBef>
                <a:spcPts val="500"/>
              </a:spcBef>
              <a:spcAft>
                <a:spcPts val="500"/>
              </a:spcAft>
              <a:buClr>
                <a:srgbClr val="FF0031"/>
              </a:buClr>
              <a:buFont typeface="Arial" panose="020B0604020202020204" pitchFamily="34" charset="0"/>
              <a:buChar char="•"/>
            </a:pPr>
            <a:r>
              <a:rPr lang="en-GB" sz="1400">
                <a:solidFill>
                  <a:srgbClr val="2D2767"/>
                </a:solidFill>
                <a:latin typeface="Apercu Pro" panose="020B0503050601040103"/>
                <a:ea typeface="+mn-lt"/>
                <a:cs typeface="+mn-lt"/>
              </a:rPr>
              <a:t>Be prepared to take action on data protection once the bridging mechanism </a:t>
            </a:r>
            <a:r>
              <a:rPr lang="en-GB" sz="1400" b="1">
                <a:solidFill>
                  <a:srgbClr val="2D2767"/>
                </a:solidFill>
                <a:latin typeface="Apercu Pro" panose="020B0503050601040103"/>
                <a:ea typeface="+mn-lt"/>
                <a:cs typeface="+mn-lt"/>
              </a:rPr>
              <a:t>ends on 30 June 2021</a:t>
            </a:r>
            <a:r>
              <a:rPr lang="en-GB" sz="1400">
                <a:solidFill>
                  <a:srgbClr val="2D2767"/>
                </a:solidFill>
                <a:latin typeface="Apercu Pro" panose="020B0503050601040103"/>
                <a:ea typeface="+mn-lt"/>
                <a:cs typeface="+mn-lt"/>
              </a:rPr>
              <a:t>. </a:t>
            </a:r>
            <a:r>
              <a:rPr lang="en-GB" sz="1400">
                <a:solidFill>
                  <a:srgbClr val="2D2767"/>
                </a:solidFill>
                <a:latin typeface="Apercu Pro" panose="020B0503050601040103"/>
                <a:ea typeface="+mn-lt"/>
                <a:cs typeface="+mn-lt"/>
                <a:hlinkClick r:id="rId4"/>
              </a:rPr>
              <a:t>More guidance</a:t>
            </a:r>
            <a:r>
              <a:rPr lang="en-GB" sz="1400">
                <a:solidFill>
                  <a:srgbClr val="2D2767"/>
                </a:solidFill>
                <a:latin typeface="Apercu Pro" panose="020B0503050601040103"/>
                <a:ea typeface="+mn-lt"/>
                <a:cs typeface="+mn-lt"/>
              </a:rPr>
              <a:t>. </a:t>
            </a:r>
          </a:p>
          <a:p>
            <a:pPr marL="285750" indent="-285750" fontAlgn="base">
              <a:lnSpc>
                <a:spcPts val="1400"/>
              </a:lnSpc>
              <a:spcBef>
                <a:spcPts val="500"/>
              </a:spcBef>
              <a:spcAft>
                <a:spcPts val="500"/>
              </a:spcAft>
              <a:buClr>
                <a:srgbClr val="FF0031"/>
              </a:buClr>
              <a:buFont typeface="Arial" panose="020B0604020202020204" pitchFamily="34" charset="0"/>
              <a:buChar char="•"/>
            </a:pPr>
            <a:r>
              <a:rPr lang="en-GB" sz="1400">
                <a:solidFill>
                  <a:srgbClr val="2D2767"/>
                </a:solidFill>
                <a:latin typeface="Apercu Pro" panose="020B0503050601040103"/>
                <a:ea typeface="+mn-lt"/>
                <a:cs typeface="+mn-lt"/>
              </a:rPr>
              <a:t>Consider checking the Information Commissioner’s Office (ICO) for guidance on data protection requirements </a:t>
            </a:r>
            <a:r>
              <a:rPr lang="en-GB" sz="1400">
                <a:solidFill>
                  <a:srgbClr val="2D2767"/>
                </a:solidFill>
                <a:latin typeface="Apercu Pro" panose="020B0503050601040103"/>
                <a:ea typeface="+mn-lt"/>
                <a:cs typeface="+mn-lt"/>
                <a:hlinkClick r:id="rId5"/>
              </a:rPr>
              <a:t>here</a:t>
            </a:r>
            <a:r>
              <a:rPr lang="en-GB" sz="1400">
                <a:solidFill>
                  <a:srgbClr val="2D2767"/>
                </a:solidFill>
                <a:latin typeface="Apercu Pro" panose="020B0503050601040103"/>
                <a:ea typeface="+mn-lt"/>
                <a:cs typeface="+mn-lt"/>
              </a:rPr>
              <a:t>. </a:t>
            </a:r>
          </a:p>
          <a:p>
            <a:pPr marL="285750" indent="-285750" fontAlgn="base">
              <a:lnSpc>
                <a:spcPts val="1400"/>
              </a:lnSpc>
              <a:spcBef>
                <a:spcPts val="500"/>
              </a:spcBef>
              <a:spcAft>
                <a:spcPts val="500"/>
              </a:spcAft>
              <a:buClr>
                <a:srgbClr val="FF0031"/>
              </a:buClr>
              <a:buFont typeface="Arial" panose="020B0604020202020204" pitchFamily="34" charset="0"/>
              <a:buChar char="•"/>
            </a:pPr>
            <a:r>
              <a:rPr lang="en-GB" sz="1400">
                <a:solidFill>
                  <a:srgbClr val="2D2767"/>
                </a:solidFill>
                <a:latin typeface="Apercu Pro" panose="020B0503050601040103"/>
                <a:ea typeface="+mn-lt"/>
                <a:cs typeface="+mn-lt"/>
              </a:rPr>
              <a:t>Consider reassuring your EEA clients of the UK’s commitment to high standards of protection for personal data, which includes the same regulatory framework for data protection as the EU. </a:t>
            </a:r>
            <a:r>
              <a:rPr lang="en-GB" sz="1400">
                <a:solidFill>
                  <a:srgbClr val="2D2767"/>
                </a:solidFill>
                <a:latin typeface="Apercu Pro" panose="020B0503050601040103"/>
                <a:ea typeface="+mn-lt"/>
                <a:cs typeface="+mn-lt"/>
                <a:hlinkClick r:id="rId6"/>
              </a:rPr>
              <a:t>More details</a:t>
            </a:r>
            <a:r>
              <a:rPr lang="en-GB" sz="1400">
                <a:solidFill>
                  <a:srgbClr val="2D2767"/>
                </a:solidFill>
                <a:latin typeface="Apercu Pro" panose="020B0503050601040103"/>
                <a:ea typeface="+mn-lt"/>
                <a:cs typeface="+mn-lt"/>
              </a:rPr>
              <a:t>.</a:t>
            </a:r>
          </a:p>
          <a:p>
            <a:pPr marL="285750" indent="-285750" fontAlgn="base">
              <a:lnSpc>
                <a:spcPts val="1400"/>
              </a:lnSpc>
              <a:spcBef>
                <a:spcPts val="500"/>
              </a:spcBef>
              <a:spcAft>
                <a:spcPts val="500"/>
              </a:spcAft>
              <a:buClr>
                <a:srgbClr val="E61E42"/>
              </a:buClr>
              <a:buFont typeface="Arial" panose="020B0604020202020204" pitchFamily="34" charset="0"/>
              <a:buChar char="•"/>
            </a:pPr>
            <a:endParaRPr lang="en-GB" sz="1400">
              <a:solidFill>
                <a:srgbClr val="2D2767"/>
              </a:solidFill>
              <a:latin typeface="Apercu Pro" panose="020B0503050601040103"/>
              <a:ea typeface="+mn-lt"/>
              <a:cs typeface="+mn-lt"/>
            </a:endParaRPr>
          </a:p>
          <a:p>
            <a:pPr marL="285750" indent="-285750" fontAlgn="base">
              <a:lnSpc>
                <a:spcPts val="1400"/>
              </a:lnSpc>
              <a:spcBef>
                <a:spcPts val="500"/>
              </a:spcBef>
              <a:spcAft>
                <a:spcPts val="500"/>
              </a:spcAft>
              <a:buClr>
                <a:srgbClr val="E61E42"/>
              </a:buClr>
              <a:buFont typeface="Arial" panose="020B0604020202020204" pitchFamily="34" charset="0"/>
              <a:buChar char="•"/>
            </a:pPr>
            <a:endParaRPr lang="en-GB" sz="1400">
              <a:solidFill>
                <a:srgbClr val="2D2767"/>
              </a:solidFill>
              <a:latin typeface="Apercu Pro" panose="020B0503050601040103"/>
              <a:ea typeface="+mn-lt"/>
              <a:cs typeface="+mn-lt"/>
            </a:endParaRPr>
          </a:p>
          <a:p>
            <a:pPr marL="285750" indent="-285750" fontAlgn="base">
              <a:lnSpc>
                <a:spcPts val="1400"/>
              </a:lnSpc>
              <a:spcBef>
                <a:spcPts val="500"/>
              </a:spcBef>
              <a:spcAft>
                <a:spcPts val="500"/>
              </a:spcAft>
              <a:buClr>
                <a:srgbClr val="E61E42"/>
              </a:buClr>
              <a:buFont typeface="Arial" panose="020B0604020202020204" pitchFamily="34" charset="0"/>
              <a:buChar char="•"/>
            </a:pPr>
            <a:endParaRPr lang="en-GB" sz="1400">
              <a:solidFill>
                <a:srgbClr val="2D2767"/>
              </a:solidFill>
              <a:latin typeface="Apercu Pro" panose="020B0503050601040103"/>
              <a:ea typeface="+mn-lt"/>
              <a:cs typeface="+mn-lt"/>
            </a:endParaRPr>
          </a:p>
          <a:p>
            <a:pPr fontAlgn="base">
              <a:lnSpc>
                <a:spcPts val="1400"/>
              </a:lnSpc>
              <a:spcBef>
                <a:spcPts val="500"/>
              </a:spcBef>
              <a:spcAft>
                <a:spcPts val="500"/>
              </a:spcAft>
              <a:buClr>
                <a:srgbClr val="E61E42"/>
              </a:buClr>
            </a:pPr>
            <a:endParaRPr lang="en-GB" sz="1400" b="0" i="0">
              <a:solidFill>
                <a:srgbClr val="002060"/>
              </a:solidFill>
              <a:effectLst/>
              <a:latin typeface="Apercu Pro" panose="020B0604020202020204" charset="0"/>
            </a:endParaRPr>
          </a:p>
          <a:p>
            <a:pPr fontAlgn="base">
              <a:lnSpc>
                <a:spcPts val="1400"/>
              </a:lnSpc>
              <a:spcBef>
                <a:spcPts val="500"/>
              </a:spcBef>
              <a:spcAft>
                <a:spcPts val="500"/>
              </a:spcAft>
              <a:buClr>
                <a:srgbClr val="E61E42"/>
              </a:buClr>
            </a:pPr>
            <a:endParaRPr lang="en-GB"/>
          </a:p>
        </p:txBody>
      </p:sp>
      <p:sp>
        <p:nvSpPr>
          <p:cNvPr id="6" name="TextBox 5">
            <a:extLst>
              <a:ext uri="{FF2B5EF4-FFF2-40B4-BE49-F238E27FC236}">
                <a16:creationId xmlns:a16="http://schemas.microsoft.com/office/drawing/2014/main" id="{DDCF086E-2B45-44C8-AF5A-F6679D5164C0}"/>
              </a:ext>
            </a:extLst>
          </p:cNvPr>
          <p:cNvSpPr txBox="1"/>
          <p:nvPr/>
        </p:nvSpPr>
        <p:spPr>
          <a:xfrm>
            <a:off x="6351463" y="1371600"/>
            <a:ext cx="5595716" cy="2837508"/>
          </a:xfrm>
          <a:prstGeom prst="rect">
            <a:avLst/>
          </a:prstGeom>
          <a:noFill/>
        </p:spPr>
        <p:txBody>
          <a:bodyPr wrap="square">
            <a:spAutoFit/>
          </a:bodyPr>
          <a:lstStyle/>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Actions</a:t>
            </a:r>
          </a:p>
          <a:p>
            <a:pPr marL="285750" indent="-285750" fontAlgn="base">
              <a:lnSpc>
                <a:spcPts val="1400"/>
              </a:lnSpc>
              <a:spcBef>
                <a:spcPts val="500"/>
              </a:spcBef>
              <a:spcAft>
                <a:spcPts val="500"/>
              </a:spcAft>
              <a:buClr>
                <a:srgbClr val="FF0031"/>
              </a:buClr>
              <a:buFont typeface="Arial"/>
              <a:buChar char="•"/>
            </a:pPr>
            <a:r>
              <a:rPr lang="en-GB" sz="1400">
                <a:solidFill>
                  <a:srgbClr val="2D2767"/>
                </a:solidFill>
                <a:latin typeface="Apercu Pro"/>
                <a:ea typeface="+mn-lt"/>
                <a:cs typeface="Times New Roman"/>
              </a:rPr>
              <a:t>If you hold a .</a:t>
            </a:r>
            <a:r>
              <a:rPr lang="en-GB" sz="1400" err="1">
                <a:solidFill>
                  <a:srgbClr val="2D2767"/>
                </a:solidFill>
                <a:latin typeface="Apercu Pro"/>
                <a:ea typeface="+mn-lt"/>
                <a:cs typeface="Times New Roman"/>
              </a:rPr>
              <a:t>eu</a:t>
            </a:r>
            <a:r>
              <a:rPr lang="en-GB" sz="1400">
                <a:solidFill>
                  <a:srgbClr val="2D2767"/>
                </a:solidFill>
                <a:latin typeface="Apercu Pro"/>
                <a:ea typeface="+mn-lt"/>
                <a:cs typeface="Times New Roman"/>
              </a:rPr>
              <a:t> domain, check if you need to replace it. </a:t>
            </a:r>
            <a:r>
              <a:rPr lang="en-GB" sz="1400">
                <a:solidFill>
                  <a:srgbClr val="2D2767"/>
                </a:solidFill>
                <a:latin typeface="Apercu Pro"/>
                <a:ea typeface="+mn-lt"/>
                <a:cs typeface="Times New Roman"/>
                <a:hlinkClick r:id="rId7"/>
              </a:rPr>
              <a:t>More guidance</a:t>
            </a:r>
            <a:r>
              <a:rPr lang="en-GB" sz="1400">
                <a:solidFill>
                  <a:srgbClr val="2D2767"/>
                </a:solidFill>
                <a:latin typeface="Apercu Pro"/>
                <a:ea typeface="+mn-lt"/>
                <a:cs typeface="Times New Roman"/>
              </a:rPr>
              <a:t>.</a:t>
            </a:r>
          </a:p>
          <a:p>
            <a:pPr marL="285750" indent="-285750" fontAlgn="base">
              <a:lnSpc>
                <a:spcPts val="1400"/>
              </a:lnSpc>
              <a:spcBef>
                <a:spcPts val="500"/>
              </a:spcBef>
              <a:spcAft>
                <a:spcPts val="500"/>
              </a:spcAft>
              <a:buClr>
                <a:srgbClr val="FF0031"/>
              </a:buClr>
              <a:buFont typeface="Arial"/>
              <a:buChar char="•"/>
            </a:pPr>
            <a:r>
              <a:rPr lang="en-GB" sz="1400">
                <a:solidFill>
                  <a:srgbClr val="2D2767"/>
                </a:solidFill>
                <a:latin typeface="Apercu Pro"/>
                <a:ea typeface="+mn-lt"/>
                <a:cs typeface="Times New Roman"/>
              </a:rPr>
              <a:t>If you provide online services to countries in the EEA, check if rules in those countries now apply. </a:t>
            </a:r>
            <a:r>
              <a:rPr lang="en-GB" sz="1400">
                <a:solidFill>
                  <a:srgbClr val="2D2767"/>
                </a:solidFill>
                <a:latin typeface="Apercu Pro"/>
                <a:ea typeface="+mn-lt"/>
                <a:cs typeface="Times New Roman"/>
                <a:hlinkClick r:id="rId8"/>
              </a:rPr>
              <a:t>More guidance</a:t>
            </a:r>
            <a:r>
              <a:rPr lang="en-GB" sz="1400">
                <a:solidFill>
                  <a:srgbClr val="2D2767"/>
                </a:solidFill>
                <a:latin typeface="Apercu Pro"/>
                <a:ea typeface="+mn-lt"/>
                <a:cs typeface="Times New Roman"/>
              </a:rPr>
              <a:t>. </a:t>
            </a:r>
          </a:p>
          <a:p>
            <a:pPr marL="285750" indent="-285750" fontAlgn="base">
              <a:lnSpc>
                <a:spcPts val="1400"/>
              </a:lnSpc>
              <a:spcBef>
                <a:spcPts val="500"/>
              </a:spcBef>
              <a:spcAft>
                <a:spcPts val="500"/>
              </a:spcAft>
              <a:buClr>
                <a:srgbClr val="FF0031"/>
              </a:buClr>
              <a:buFont typeface="Arial"/>
              <a:buChar char="•"/>
            </a:pPr>
            <a:r>
              <a:rPr lang="en-GB" sz="1400">
                <a:solidFill>
                  <a:srgbClr val="2D2767"/>
                </a:solidFill>
                <a:latin typeface="Apercu Pro"/>
                <a:ea typeface="+mn-lt"/>
                <a:cs typeface="Times New Roman"/>
              </a:rPr>
              <a:t>If your business is a Digital Service Provider to the EU / EEA, make sure you comply with the Network and Information Systems Regulations and associated EU Directive. </a:t>
            </a:r>
            <a:r>
              <a:rPr lang="en-GB" sz="1400">
                <a:solidFill>
                  <a:srgbClr val="2D2767"/>
                </a:solidFill>
                <a:latin typeface="Apercu Pro"/>
                <a:ea typeface="+mn-lt"/>
                <a:cs typeface="Times New Roman"/>
                <a:hlinkClick r:id="rId9"/>
              </a:rPr>
              <a:t>More guidance</a:t>
            </a:r>
            <a:r>
              <a:rPr lang="en-GB" sz="1400">
                <a:solidFill>
                  <a:srgbClr val="2D2767"/>
                </a:solidFill>
                <a:latin typeface="Apercu Pro"/>
                <a:ea typeface="+mn-lt"/>
                <a:cs typeface="Times New Roman"/>
              </a:rPr>
              <a:t>.</a:t>
            </a:r>
          </a:p>
          <a:p>
            <a:pPr marL="285750" indent="-285750" fontAlgn="base">
              <a:lnSpc>
                <a:spcPts val="1400"/>
              </a:lnSpc>
              <a:spcBef>
                <a:spcPts val="500"/>
              </a:spcBef>
              <a:spcAft>
                <a:spcPts val="500"/>
              </a:spcAft>
              <a:buClr>
                <a:srgbClr val="FF0031"/>
              </a:buClr>
              <a:buFont typeface="Arial"/>
              <a:buChar char="•"/>
            </a:pPr>
            <a:r>
              <a:rPr lang="en-GB" sz="1400">
                <a:solidFill>
                  <a:srgbClr val="2D2767"/>
                </a:solidFill>
                <a:latin typeface="Apercu Pro"/>
                <a:ea typeface="+mn-lt"/>
                <a:cs typeface="Times New Roman"/>
              </a:rPr>
              <a:t>Watch for further changes on </a:t>
            </a:r>
            <a:r>
              <a:rPr lang="en-GB" sz="1400">
                <a:solidFill>
                  <a:srgbClr val="2D2767"/>
                </a:solidFill>
                <a:latin typeface="Apercu Pro"/>
                <a:ea typeface="+mn-lt"/>
                <a:cs typeface="Times New Roman"/>
                <a:hlinkClick r:id="rId4"/>
              </a:rPr>
              <a:t>GOV.UK</a:t>
            </a:r>
            <a:r>
              <a:rPr lang="en-GB" sz="1400">
                <a:solidFill>
                  <a:srgbClr val="2D2767"/>
                </a:solidFill>
                <a:latin typeface="Apercu Pro"/>
                <a:ea typeface="+mn-lt"/>
                <a:cs typeface="Times New Roman"/>
              </a:rPr>
              <a:t>.</a:t>
            </a:r>
          </a:p>
          <a:p>
            <a:pPr marL="285750" indent="-285750" fontAlgn="base">
              <a:lnSpc>
                <a:spcPts val="1400"/>
              </a:lnSpc>
              <a:spcBef>
                <a:spcPts val="500"/>
              </a:spcBef>
              <a:spcAft>
                <a:spcPts val="500"/>
              </a:spcAft>
              <a:buClr>
                <a:srgbClr val="E61E42"/>
              </a:buClr>
              <a:buFont typeface="Arial"/>
              <a:buChar char="•"/>
            </a:pPr>
            <a:endParaRPr lang="en-GB" sz="1400">
              <a:solidFill>
                <a:srgbClr val="2D2767"/>
              </a:solidFill>
              <a:latin typeface="Apercu Pro"/>
              <a:ea typeface="+mn-lt"/>
              <a:cs typeface="Times New Roman"/>
            </a:endParaRPr>
          </a:p>
          <a:p>
            <a:pPr marL="285750" indent="-285750" fontAlgn="base">
              <a:lnSpc>
                <a:spcPts val="1400"/>
              </a:lnSpc>
              <a:spcBef>
                <a:spcPts val="500"/>
              </a:spcBef>
              <a:spcAft>
                <a:spcPts val="500"/>
              </a:spcAft>
              <a:buClr>
                <a:srgbClr val="E61E42"/>
              </a:buClr>
              <a:buFont typeface="Arial"/>
              <a:buChar char="•"/>
            </a:pPr>
            <a:endParaRPr lang="en-GB" sz="1400">
              <a:solidFill>
                <a:srgbClr val="2D2767"/>
              </a:solidFill>
              <a:latin typeface="Apercu Pro"/>
              <a:ea typeface="+mn-lt"/>
              <a:cs typeface="Times New Roman"/>
            </a:endParaRPr>
          </a:p>
        </p:txBody>
      </p:sp>
      <p:grpSp>
        <p:nvGrpSpPr>
          <p:cNvPr id="3" name="Group 2">
            <a:extLst>
              <a:ext uri="{FF2B5EF4-FFF2-40B4-BE49-F238E27FC236}">
                <a16:creationId xmlns:a16="http://schemas.microsoft.com/office/drawing/2014/main" id="{501182A6-64D9-4410-9299-D2B190F2640F}"/>
              </a:ext>
            </a:extLst>
          </p:cNvPr>
          <p:cNvGrpSpPr/>
          <p:nvPr/>
        </p:nvGrpSpPr>
        <p:grpSpPr>
          <a:xfrm>
            <a:off x="6689924" y="5240166"/>
            <a:ext cx="4918793" cy="1545037"/>
            <a:chOff x="6582816" y="5697043"/>
            <a:chExt cx="4918793" cy="1545037"/>
          </a:xfrm>
        </p:grpSpPr>
        <p:sp>
          <p:nvSpPr>
            <p:cNvPr id="7" name="Rectangle 6">
              <a:extLst>
                <a:ext uri="{FF2B5EF4-FFF2-40B4-BE49-F238E27FC236}">
                  <a16:creationId xmlns:a16="http://schemas.microsoft.com/office/drawing/2014/main" id="{CF0267A1-D6E0-4326-845C-7E08DF81E2E2}"/>
                </a:ext>
              </a:extLst>
            </p:cNvPr>
            <p:cNvSpPr/>
            <p:nvPr/>
          </p:nvSpPr>
          <p:spPr>
            <a:xfrm>
              <a:off x="6582816" y="5697043"/>
              <a:ext cx="4918793" cy="1246495"/>
            </a:xfrm>
            <a:prstGeom prst="rect">
              <a:avLst/>
            </a:prstGeom>
            <a:noFill/>
            <a:ln w="28575">
              <a:solidFill>
                <a:srgbClr val="FF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ysClr val="windowText" lastClr="000000"/>
                  </a:solidFill>
                </a:ln>
              </a:endParaRPr>
            </a:p>
          </p:txBody>
        </p:sp>
        <p:sp>
          <p:nvSpPr>
            <p:cNvPr id="9" name="TextBox 8">
              <a:extLst>
                <a:ext uri="{FF2B5EF4-FFF2-40B4-BE49-F238E27FC236}">
                  <a16:creationId xmlns:a16="http://schemas.microsoft.com/office/drawing/2014/main" id="{E1C3C350-76DE-4EBC-A5D4-1E5F686FEF50}"/>
                </a:ext>
              </a:extLst>
            </p:cNvPr>
            <p:cNvSpPr txBox="1"/>
            <p:nvPr/>
          </p:nvSpPr>
          <p:spPr>
            <a:xfrm>
              <a:off x="6582816" y="5739104"/>
              <a:ext cx="4918793" cy="1502976"/>
            </a:xfrm>
            <a:prstGeom prst="rect">
              <a:avLst/>
            </a:prstGeom>
            <a:noFill/>
          </p:spPr>
          <p:txBody>
            <a:bodyPr wrap="square">
              <a:spAutoFit/>
            </a:bodyPr>
            <a:lstStyle/>
            <a:p>
              <a:pPr fontAlgn="base">
                <a:lnSpc>
                  <a:spcPts val="1400"/>
                </a:lnSpc>
                <a:spcBef>
                  <a:spcPts val="500"/>
                </a:spcBef>
                <a:spcAft>
                  <a:spcPts val="500"/>
                </a:spcAft>
                <a:buClr>
                  <a:srgbClr val="E61E42"/>
                </a:buClr>
              </a:pPr>
              <a:r>
                <a:rPr lang="en-GB" sz="1400" b="1">
                  <a:solidFill>
                    <a:srgbClr val="FF003B"/>
                  </a:solidFill>
                  <a:latin typeface="Apercu Pro" panose="020B0503050601040103"/>
                  <a:ea typeface="+mn-lt"/>
                  <a:cs typeface="+mn-lt"/>
                </a:rPr>
                <a:t>Important to know</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Summary of changes: </a:t>
              </a:r>
              <a:r>
                <a:rPr lang="en-GB" sz="1400">
                  <a:solidFill>
                    <a:srgbClr val="2D2767"/>
                  </a:solidFill>
                  <a:latin typeface="Apercu Pro" panose="020B0503050601040103"/>
                  <a:ea typeface="+mn-lt"/>
                  <a:cs typeface="+mn-lt"/>
                  <a:hlinkClick r:id="rId4"/>
                </a:rPr>
                <a:t>Click here for detailed summary</a:t>
              </a:r>
              <a:r>
                <a:rPr lang="en-GB" sz="1400">
                  <a:solidFill>
                    <a:srgbClr val="2D2767"/>
                  </a:solidFill>
                  <a:latin typeface="Apercu Pro" panose="020B0503050601040103"/>
                  <a:ea typeface="+mn-lt"/>
                  <a:cs typeface="+mn-lt"/>
                </a:rPr>
                <a:t>.</a:t>
              </a:r>
            </a:p>
            <a:p>
              <a:pPr fontAlgn="base">
                <a:lnSpc>
                  <a:spcPts val="1400"/>
                </a:lnSpc>
                <a:spcBef>
                  <a:spcPts val="500"/>
                </a:spcBef>
                <a:spcAft>
                  <a:spcPts val="500"/>
                </a:spcAft>
                <a:buClr>
                  <a:srgbClr val="E61E42"/>
                </a:buClr>
              </a:pPr>
              <a:r>
                <a:rPr lang="en-GB" sz="1400" b="1">
                  <a:solidFill>
                    <a:srgbClr val="2D2767"/>
                  </a:solidFill>
                  <a:latin typeface="Apercu Pro"/>
                  <a:ea typeface="Arial" panose="020B0604020202020204" pitchFamily="34" charset="0"/>
                </a:rPr>
                <a:t>Information Commissioner’s Office: </a:t>
              </a:r>
              <a:r>
                <a:rPr lang="en-GB" sz="1400">
                  <a:solidFill>
                    <a:srgbClr val="2D2767"/>
                  </a:solidFill>
                  <a:latin typeface="Apercu Pro"/>
                  <a:ea typeface="Arial" panose="020B0604020202020204" pitchFamily="34" charset="0"/>
                  <a:hlinkClick r:id="rId10"/>
                </a:rPr>
                <a:t>www.ico.org.uk</a:t>
              </a:r>
              <a:r>
                <a:rPr lang="en-GB" sz="1400">
                  <a:solidFill>
                    <a:srgbClr val="2D2767"/>
                  </a:solidFill>
                  <a:latin typeface="Apercu Pro"/>
                  <a:ea typeface="Arial" panose="020B0604020202020204" pitchFamily="34" charset="0"/>
                </a:rPr>
                <a:t>.</a:t>
              </a:r>
              <a:r>
                <a:rPr lang="en-GB" sz="1400" b="1">
                  <a:solidFill>
                    <a:srgbClr val="2D2767"/>
                  </a:solidFill>
                  <a:latin typeface="Apercu Pro"/>
                  <a:ea typeface="Arial" panose="020B0604020202020204" pitchFamily="34" charset="0"/>
                </a:rPr>
                <a:t>  </a:t>
              </a:r>
            </a:p>
            <a:p>
              <a:pPr fontAlgn="base">
                <a:lnSpc>
                  <a:spcPts val="1400"/>
                </a:lnSpc>
                <a:spcBef>
                  <a:spcPts val="500"/>
                </a:spcBef>
                <a:spcAft>
                  <a:spcPts val="500"/>
                </a:spcAft>
                <a:buClr>
                  <a:srgbClr val="E61E42"/>
                </a:buClr>
              </a:pPr>
              <a:r>
                <a:rPr lang="en-GB" sz="1400" b="1">
                  <a:solidFill>
                    <a:srgbClr val="2D2767"/>
                  </a:solidFill>
                  <a:latin typeface="Apercu Pro"/>
                  <a:ea typeface="Arial" panose="020B0604020202020204" pitchFamily="34" charset="0"/>
                </a:rPr>
                <a:t>EU Information Services: </a:t>
              </a:r>
              <a:r>
                <a:rPr lang="en-GB" sz="1400">
                  <a:solidFill>
                    <a:srgbClr val="2D2767"/>
                  </a:solidFill>
                  <a:latin typeface="Apercu Pro"/>
                  <a:ea typeface="Arial" panose="020B0604020202020204" pitchFamily="34" charset="0"/>
                  <a:hlinkClick r:id="rId11"/>
                </a:rPr>
                <a:t>www.eur-lex.europa.eu</a:t>
              </a:r>
              <a:r>
                <a:rPr lang="en-GB" sz="1400">
                  <a:solidFill>
                    <a:srgbClr val="2D2767"/>
                  </a:solidFill>
                  <a:latin typeface="Apercu Pro"/>
                  <a:ea typeface="Arial" panose="020B0604020202020204" pitchFamily="34" charset="0"/>
                </a:rPr>
                <a:t>.</a:t>
              </a:r>
              <a:r>
                <a:rPr lang="en-GB" sz="1400" b="1">
                  <a:solidFill>
                    <a:srgbClr val="2D2767"/>
                  </a:solidFill>
                  <a:latin typeface="Apercu Pro"/>
                  <a:ea typeface="Arial" panose="020B0604020202020204" pitchFamily="34" charset="0"/>
                </a:rPr>
                <a:t> </a:t>
              </a:r>
            </a:p>
            <a:p>
              <a:pPr fontAlgn="base">
                <a:lnSpc>
                  <a:spcPts val="1400"/>
                </a:lnSpc>
                <a:spcBef>
                  <a:spcPts val="500"/>
                </a:spcBef>
                <a:spcAft>
                  <a:spcPts val="500"/>
                </a:spcAft>
                <a:buClr>
                  <a:srgbClr val="E61E42"/>
                </a:buClr>
              </a:pPr>
              <a:endParaRPr lang="en-GB" sz="1400" b="1">
                <a:solidFill>
                  <a:srgbClr val="2D2767"/>
                </a:solidFill>
                <a:latin typeface="Apercu Pro"/>
                <a:ea typeface="Arial" panose="020B0604020202020204" pitchFamily="34" charset="0"/>
              </a:endParaRPr>
            </a:p>
          </p:txBody>
        </p:sp>
      </p:grpSp>
      <p:sp>
        <p:nvSpPr>
          <p:cNvPr id="4" name="TextBox 3">
            <a:extLst>
              <a:ext uri="{FF2B5EF4-FFF2-40B4-BE49-F238E27FC236}">
                <a16:creationId xmlns:a16="http://schemas.microsoft.com/office/drawing/2014/main" id="{8415DA22-46B7-4911-8946-458CDDA9A1DE}"/>
              </a:ext>
            </a:extLst>
          </p:cNvPr>
          <p:cNvSpPr txBox="1"/>
          <p:nvPr/>
        </p:nvSpPr>
        <p:spPr>
          <a:xfrm>
            <a:off x="343290" y="496800"/>
            <a:ext cx="10686100" cy="584775"/>
          </a:xfrm>
          <a:prstGeom prst="rect">
            <a:avLst/>
          </a:prstGeom>
          <a:noFill/>
        </p:spPr>
        <p:txBody>
          <a:bodyPr wrap="square" lIns="91440" tIns="45720" rIns="91440" bIns="45720" anchor="t">
            <a:spAutoFit/>
          </a:bodyPr>
          <a:lstStyle/>
          <a:p>
            <a:r>
              <a:rPr lang="en-GB" sz="3200" b="1" err="1">
                <a:solidFill>
                  <a:srgbClr val="FF0031"/>
                </a:solidFill>
                <a:highlight>
                  <a:srgbClr val="FF0031"/>
                </a:highlight>
                <a:latin typeface="Apercu Pro"/>
                <a:cs typeface="Helvetica"/>
              </a:rPr>
              <a:t>i</a:t>
            </a:r>
            <a:r>
              <a:rPr lang="en-GB" sz="3200" b="1" err="1">
                <a:solidFill>
                  <a:schemeClr val="bg1"/>
                </a:solidFill>
                <a:highlight>
                  <a:srgbClr val="FF0031"/>
                </a:highlight>
                <a:latin typeface="Apercu Pro"/>
                <a:cs typeface="Helvetica"/>
              </a:rPr>
              <a:t>DATA</a:t>
            </a:r>
            <a:r>
              <a:rPr lang="en-GB" sz="3200" b="1" err="1">
                <a:solidFill>
                  <a:srgbClr val="FF0031"/>
                </a:solidFill>
                <a:highlight>
                  <a:srgbClr val="FF0031"/>
                </a:highlight>
                <a:latin typeface="Apercu Pro"/>
                <a:cs typeface="Helvetica"/>
              </a:rPr>
              <a:t>i</a:t>
            </a:r>
            <a:endParaRPr lang="en-GB" sz="3200">
              <a:solidFill>
                <a:srgbClr val="FF0031"/>
              </a:solidFill>
              <a:highlight>
                <a:srgbClr val="FF0031"/>
              </a:highlight>
            </a:endParaRPr>
          </a:p>
        </p:txBody>
      </p:sp>
      <p:sp>
        <p:nvSpPr>
          <p:cNvPr id="2" name="Slide Number Placeholder 1">
            <a:extLst>
              <a:ext uri="{FF2B5EF4-FFF2-40B4-BE49-F238E27FC236}">
                <a16:creationId xmlns:a16="http://schemas.microsoft.com/office/drawing/2014/main" id="{E7417263-ADD0-449F-9642-3D7DCCFBAFC8}"/>
              </a:ext>
            </a:extLst>
          </p:cNvPr>
          <p:cNvSpPr>
            <a:spLocks noGrp="1"/>
          </p:cNvSpPr>
          <p:nvPr>
            <p:ph type="sldNum" sz="quarter" idx="12"/>
          </p:nvPr>
        </p:nvSpPr>
        <p:spPr/>
        <p:txBody>
          <a:bodyPr/>
          <a:lstStyle/>
          <a:p>
            <a:fld id="{85194759-C766-4537-A05C-586298C0C997}" type="slidenum">
              <a:rPr lang="en-GB" smtClean="0"/>
              <a:pPr/>
              <a:t>11</a:t>
            </a:fld>
            <a:endParaRPr lang="en-GB"/>
          </a:p>
        </p:txBody>
      </p:sp>
    </p:spTree>
    <p:extLst>
      <p:ext uri="{BB962C8B-B14F-4D97-AF65-F5344CB8AC3E}">
        <p14:creationId xmlns:p14="http://schemas.microsoft.com/office/powerpoint/2010/main" val="3948240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D7B8C2-7338-4A96-85AE-A1209706F4E5}"/>
              </a:ext>
            </a:extLst>
          </p:cNvPr>
          <p:cNvSpPr txBox="1"/>
          <p:nvPr/>
        </p:nvSpPr>
        <p:spPr>
          <a:xfrm>
            <a:off x="378000" y="1371600"/>
            <a:ext cx="5595716" cy="3955570"/>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Key changes</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The Intellectual Property Office (IPO) converted almost 1.4 million EU trademarks and 700,000 EU designs to comparable UK rights on 31 December, 2020. </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Decisions</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Consider if any changes to the eligibility for unregistered design rights in the UK and EU will impact your business. </a:t>
            </a:r>
            <a:r>
              <a:rPr lang="en-GB" sz="1400">
                <a:solidFill>
                  <a:srgbClr val="0070C0"/>
                </a:solidFill>
                <a:latin typeface="Apercu Pro"/>
                <a:ea typeface="+mn-lt"/>
                <a:cs typeface="+mn-lt"/>
                <a:hlinkClick r:id="rId2"/>
              </a:rPr>
              <a:t>More guidance</a:t>
            </a:r>
            <a:r>
              <a:rPr lang="en-GB" sz="1400">
                <a:solidFill>
                  <a:srgbClr val="2D2767"/>
                </a:solidFill>
                <a:latin typeface="Apercu Pro" panose="020B0503050601040103"/>
                <a:ea typeface="+mn-lt"/>
                <a:cs typeface="+mn-lt"/>
              </a:rPr>
              <a:t>.</a:t>
            </a:r>
            <a:endParaRPr lang="en-GB" sz="1400">
              <a:solidFill>
                <a:srgbClr val="2D2767"/>
              </a:solidFill>
              <a:latin typeface="Apercu Pro" panose="020B0503050601040103"/>
              <a:ea typeface="+mn-lt"/>
              <a:cs typeface="+mn-lt"/>
              <a:hlinkClick r:id="rId2">
                <a:extLst>
                  <a:ext uri="{A12FA001-AC4F-418D-AE19-62706E023703}">
                    <ahyp:hlinkClr xmlns:ahyp="http://schemas.microsoft.com/office/drawing/2018/hyperlinkcolor" val="tx"/>
                  </a:ext>
                </a:extLst>
              </a:hlinkClick>
            </a:endParaRP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Businesses that own IP rights (for example, a trademark) may wish to seek legal advice if their IP-protected goods are parallel exported from the UK to the EEA.</a:t>
            </a:r>
          </a:p>
          <a:p>
            <a:pPr lvl="1" fontAlgn="base">
              <a:lnSpc>
                <a:spcPts val="1400"/>
              </a:lnSpc>
              <a:spcBef>
                <a:spcPts val="500"/>
              </a:spcBef>
              <a:spcAft>
                <a:spcPts val="500"/>
              </a:spcAft>
              <a:buClr>
                <a:srgbClr val="E61E42"/>
              </a:buClr>
            </a:pPr>
            <a:endParaRPr lang="en-GB" sz="1400">
              <a:solidFill>
                <a:srgbClr val="2D2767"/>
              </a:solidFill>
              <a:latin typeface="Apercu Pro" panose="020B0503050601040103"/>
              <a:ea typeface="+mn-lt"/>
              <a:cs typeface="+mn-lt"/>
            </a:endParaRPr>
          </a:p>
          <a:p>
            <a:pPr marL="285750" indent="-285750" fontAlgn="base">
              <a:lnSpc>
                <a:spcPts val="1400"/>
              </a:lnSpc>
              <a:spcBef>
                <a:spcPts val="500"/>
              </a:spcBef>
              <a:spcAft>
                <a:spcPts val="500"/>
              </a:spcAft>
              <a:buClr>
                <a:srgbClr val="E61E42"/>
              </a:buClr>
              <a:buFont typeface="Arial" panose="020B0604020202020204" pitchFamily="34" charset="0"/>
              <a:buChar char="•"/>
            </a:pPr>
            <a:endParaRPr lang="en-GB" sz="1400">
              <a:solidFill>
                <a:srgbClr val="2D2767"/>
              </a:solidFill>
              <a:latin typeface="Apercu Pro" panose="020B0503050601040103"/>
              <a:ea typeface="+mn-lt"/>
              <a:cs typeface="+mn-lt"/>
            </a:endParaRPr>
          </a:p>
          <a:p>
            <a:pPr marL="285750" indent="-285750" fontAlgn="base">
              <a:lnSpc>
                <a:spcPts val="1400"/>
              </a:lnSpc>
              <a:spcBef>
                <a:spcPts val="500"/>
              </a:spcBef>
              <a:spcAft>
                <a:spcPts val="500"/>
              </a:spcAft>
              <a:buClr>
                <a:srgbClr val="E61E42"/>
              </a:buClr>
              <a:buFont typeface="Arial" panose="020B0604020202020204" pitchFamily="34" charset="0"/>
              <a:buChar char="•"/>
            </a:pPr>
            <a:endParaRPr lang="en-GB" sz="1400">
              <a:solidFill>
                <a:srgbClr val="2D2767"/>
              </a:solidFill>
              <a:latin typeface="Apercu Pro" panose="020B0503050601040103"/>
              <a:ea typeface="+mn-lt"/>
              <a:cs typeface="+mn-lt"/>
            </a:endParaRPr>
          </a:p>
          <a:p>
            <a:pPr fontAlgn="base">
              <a:lnSpc>
                <a:spcPts val="1400"/>
              </a:lnSpc>
              <a:spcBef>
                <a:spcPts val="500"/>
              </a:spcBef>
              <a:spcAft>
                <a:spcPts val="500"/>
              </a:spcAft>
              <a:buClr>
                <a:srgbClr val="E61E42"/>
              </a:buClr>
            </a:pPr>
            <a:endParaRPr lang="en-GB" sz="1400" b="0" i="0">
              <a:solidFill>
                <a:srgbClr val="002060"/>
              </a:solidFill>
              <a:effectLst/>
              <a:latin typeface="Apercu Pro" panose="020B0604020202020204" charset="0"/>
            </a:endParaRPr>
          </a:p>
          <a:p>
            <a:pPr fontAlgn="base">
              <a:lnSpc>
                <a:spcPts val="1400"/>
              </a:lnSpc>
              <a:spcBef>
                <a:spcPts val="500"/>
              </a:spcBef>
              <a:spcAft>
                <a:spcPts val="500"/>
              </a:spcAft>
              <a:buClr>
                <a:srgbClr val="E61E42"/>
              </a:buClr>
            </a:pPr>
            <a:endParaRPr lang="en-GB"/>
          </a:p>
        </p:txBody>
      </p:sp>
      <p:sp>
        <p:nvSpPr>
          <p:cNvPr id="6" name="TextBox 5">
            <a:extLst>
              <a:ext uri="{FF2B5EF4-FFF2-40B4-BE49-F238E27FC236}">
                <a16:creationId xmlns:a16="http://schemas.microsoft.com/office/drawing/2014/main" id="{DDCF086E-2B45-44C8-AF5A-F6679D5164C0}"/>
              </a:ext>
            </a:extLst>
          </p:cNvPr>
          <p:cNvSpPr txBox="1"/>
          <p:nvPr/>
        </p:nvSpPr>
        <p:spPr>
          <a:xfrm>
            <a:off x="6351463" y="1371600"/>
            <a:ext cx="5595716" cy="1734642"/>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Actions</a:t>
            </a:r>
          </a:p>
          <a:p>
            <a:pPr marL="285750" indent="-285750" fontAlgn="base">
              <a:lnSpc>
                <a:spcPts val="1400"/>
              </a:lnSpc>
              <a:spcBef>
                <a:spcPts val="500"/>
              </a:spcBef>
              <a:spcAft>
                <a:spcPts val="500"/>
              </a:spcAft>
              <a:buClr>
                <a:srgbClr val="FF003B"/>
              </a:buClr>
              <a:buFont typeface="Arial"/>
              <a:buChar char="•"/>
            </a:pPr>
            <a:r>
              <a:rPr lang="en-GB" sz="1400">
                <a:solidFill>
                  <a:srgbClr val="2D2767"/>
                </a:solidFill>
                <a:latin typeface="Apercu Pro"/>
                <a:ea typeface="+mn-lt"/>
                <a:cs typeface="Times New Roman"/>
              </a:rPr>
              <a:t>If you currently export IP-protected goods to the EEA, you may need to contact the rights holder to continue trading. </a:t>
            </a:r>
            <a:r>
              <a:rPr lang="en-GB" sz="1400">
                <a:solidFill>
                  <a:srgbClr val="2D2767"/>
                </a:solidFill>
                <a:latin typeface="Apercu Pro"/>
                <a:ea typeface="+mn-lt"/>
                <a:cs typeface="Times New Roman"/>
                <a:hlinkClick r:id="rId3"/>
              </a:rPr>
              <a:t>More guidance</a:t>
            </a:r>
            <a:r>
              <a:rPr lang="en-GB" sz="1400">
                <a:solidFill>
                  <a:srgbClr val="2D2767"/>
                </a:solidFill>
                <a:latin typeface="Apercu Pro"/>
                <a:ea typeface="+mn-lt"/>
                <a:cs typeface="Times New Roman"/>
              </a:rPr>
              <a:t>.</a:t>
            </a:r>
            <a:endParaRPr lang="en-GB" sz="1400">
              <a:solidFill>
                <a:srgbClr val="2D2767"/>
              </a:solidFill>
              <a:latin typeface="Apercu Pro"/>
              <a:ea typeface="+mn-lt"/>
              <a:cs typeface="Times New Roman"/>
              <a:hlinkClick r:id="rId3"/>
            </a:endParaRPr>
          </a:p>
          <a:p>
            <a:pPr marL="285750" indent="-285750" fontAlgn="base">
              <a:lnSpc>
                <a:spcPts val="1400"/>
              </a:lnSpc>
              <a:spcBef>
                <a:spcPts val="500"/>
              </a:spcBef>
              <a:spcAft>
                <a:spcPts val="500"/>
              </a:spcAft>
              <a:buClr>
                <a:srgbClr val="FF003B"/>
              </a:buClr>
              <a:buFont typeface="Arial"/>
              <a:buChar char="•"/>
            </a:pPr>
            <a:r>
              <a:rPr lang="en-GB" sz="1400">
                <a:solidFill>
                  <a:srgbClr val="2D2767"/>
                </a:solidFill>
                <a:latin typeface="Apercu Pro"/>
                <a:ea typeface="+mn-lt"/>
                <a:cs typeface="Times New Roman"/>
              </a:rPr>
              <a:t>The UK Government will publish a formal consultation in early 2021. Watch for changes </a:t>
            </a:r>
            <a:r>
              <a:rPr lang="en-GB" sz="1400">
                <a:solidFill>
                  <a:srgbClr val="2D2767"/>
                </a:solidFill>
                <a:latin typeface="Apercu Pro"/>
                <a:ea typeface="+mn-lt"/>
                <a:cs typeface="Times New Roman"/>
                <a:hlinkClick r:id="rId4"/>
              </a:rPr>
              <a:t>here</a:t>
            </a:r>
            <a:r>
              <a:rPr lang="en-GB" sz="1400">
                <a:solidFill>
                  <a:srgbClr val="2D2767"/>
                </a:solidFill>
                <a:latin typeface="Apercu Pro"/>
                <a:ea typeface="+mn-lt"/>
                <a:cs typeface="Times New Roman"/>
              </a:rPr>
              <a:t>. </a:t>
            </a:r>
          </a:p>
          <a:p>
            <a:pPr marL="285750" indent="-285750" fontAlgn="base">
              <a:lnSpc>
                <a:spcPts val="1400"/>
              </a:lnSpc>
              <a:spcBef>
                <a:spcPts val="500"/>
              </a:spcBef>
              <a:spcAft>
                <a:spcPts val="500"/>
              </a:spcAft>
              <a:buClr>
                <a:srgbClr val="E61E42"/>
              </a:buClr>
              <a:buFont typeface="Arial"/>
              <a:buChar char="•"/>
            </a:pPr>
            <a:endParaRPr lang="en-GB" sz="1400">
              <a:solidFill>
                <a:srgbClr val="2D2767"/>
              </a:solidFill>
              <a:latin typeface="Apercu Pro"/>
              <a:ea typeface="+mn-lt"/>
              <a:cs typeface="Times New Roman"/>
            </a:endParaRPr>
          </a:p>
        </p:txBody>
      </p:sp>
      <p:grpSp>
        <p:nvGrpSpPr>
          <p:cNvPr id="8" name="Group 7">
            <a:extLst>
              <a:ext uri="{FF2B5EF4-FFF2-40B4-BE49-F238E27FC236}">
                <a16:creationId xmlns:a16="http://schemas.microsoft.com/office/drawing/2014/main" id="{09A01B6F-EB3C-48B9-88F1-3B06581559CD}"/>
              </a:ext>
            </a:extLst>
          </p:cNvPr>
          <p:cNvGrpSpPr/>
          <p:nvPr/>
        </p:nvGrpSpPr>
        <p:grpSpPr>
          <a:xfrm>
            <a:off x="6901649" y="5282231"/>
            <a:ext cx="4918793" cy="1545871"/>
            <a:chOff x="6582816" y="5697043"/>
            <a:chExt cx="4918793" cy="1545871"/>
          </a:xfrm>
        </p:grpSpPr>
        <p:sp>
          <p:nvSpPr>
            <p:cNvPr id="10" name="Rectangle 9">
              <a:extLst>
                <a:ext uri="{FF2B5EF4-FFF2-40B4-BE49-F238E27FC236}">
                  <a16:creationId xmlns:a16="http://schemas.microsoft.com/office/drawing/2014/main" id="{D54B25B0-D2B0-43CF-B6B3-7719D64AB706}"/>
                </a:ext>
              </a:extLst>
            </p:cNvPr>
            <p:cNvSpPr/>
            <p:nvPr/>
          </p:nvSpPr>
          <p:spPr>
            <a:xfrm>
              <a:off x="6582816" y="5697043"/>
              <a:ext cx="4918793" cy="1246495"/>
            </a:xfrm>
            <a:prstGeom prst="rect">
              <a:avLst/>
            </a:prstGeom>
            <a:noFill/>
            <a:ln w="28575">
              <a:solidFill>
                <a:srgbClr val="FF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ysClr val="windowText" lastClr="000000"/>
                  </a:solidFill>
                </a:ln>
              </a:endParaRPr>
            </a:p>
          </p:txBody>
        </p:sp>
        <p:sp>
          <p:nvSpPr>
            <p:cNvPr id="11" name="TextBox 10">
              <a:extLst>
                <a:ext uri="{FF2B5EF4-FFF2-40B4-BE49-F238E27FC236}">
                  <a16:creationId xmlns:a16="http://schemas.microsoft.com/office/drawing/2014/main" id="{B992F221-1CD6-48F7-A191-8044C9D6089F}"/>
                </a:ext>
              </a:extLst>
            </p:cNvPr>
            <p:cNvSpPr txBox="1"/>
            <p:nvPr/>
          </p:nvSpPr>
          <p:spPr>
            <a:xfrm>
              <a:off x="6582816" y="5739104"/>
              <a:ext cx="4918793" cy="1503810"/>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400" b="1">
                  <a:solidFill>
                    <a:srgbClr val="FF003B"/>
                  </a:solidFill>
                  <a:latin typeface="Apercu Pro" panose="020B0503050601040103"/>
                  <a:ea typeface="+mn-lt"/>
                  <a:cs typeface="+mn-lt"/>
                </a:rPr>
                <a:t>Important to know</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Summary of changes: </a:t>
              </a:r>
              <a:r>
                <a:rPr lang="en-GB" sz="1400">
                  <a:solidFill>
                    <a:srgbClr val="0070C0"/>
                  </a:solidFill>
                  <a:latin typeface="Apercu Pro"/>
                  <a:ea typeface="+mn-lt"/>
                  <a:cs typeface="Times New Roman"/>
                  <a:hlinkClick r:id="rId5">
                    <a:extLst>
                      <a:ext uri="{A12FA001-AC4F-418D-AE19-62706E023703}">
                        <ahyp:hlinkClr xmlns:ahyp="http://schemas.microsoft.com/office/drawing/2018/hyperlinkcolor" val="tx"/>
                      </a:ext>
                    </a:extLst>
                  </a:hlinkClick>
                </a:rPr>
                <a:t>Click here for detailed summary</a:t>
              </a:r>
              <a:r>
                <a:rPr lang="en-GB" sz="1400">
                  <a:solidFill>
                    <a:srgbClr val="2D2767"/>
                  </a:solidFill>
                  <a:latin typeface="Apercu Pro" panose="020B0503050601040103"/>
                  <a:ea typeface="+mn-lt"/>
                  <a:cs typeface="+mn-lt"/>
                </a:rPr>
                <a:t>.</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Intellectual Property Office: </a:t>
              </a:r>
              <a:r>
                <a:rPr lang="en-GB" sz="1400">
                  <a:solidFill>
                    <a:srgbClr val="0070C0"/>
                  </a:solidFill>
                  <a:latin typeface="Apercu Pro" panose="020B0503050601040103"/>
                  <a:ea typeface="+mn-lt"/>
                  <a:cs typeface="+mn-lt"/>
                  <a:hlinkClick r:id="rId4">
                    <a:extLst>
                      <a:ext uri="{A12FA001-AC4F-418D-AE19-62706E023703}">
                        <ahyp:hlinkClr xmlns:ahyp="http://schemas.microsoft.com/office/drawing/2018/hyperlinkcolor" val="tx"/>
                      </a:ext>
                    </a:extLst>
                  </a:hlinkClick>
                </a:rPr>
                <a:t>IPO’s gov.uk address</a:t>
              </a:r>
              <a:r>
                <a:rPr lang="en-GB" sz="1400">
                  <a:solidFill>
                    <a:srgbClr val="2D2767"/>
                  </a:solidFill>
                  <a:latin typeface="Apercu Pro" panose="020B0503050601040103"/>
                  <a:ea typeface="+mn-lt"/>
                  <a:cs typeface="+mn-lt"/>
                </a:rPr>
                <a:t>.  </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EU Information Services:</a:t>
              </a:r>
              <a:r>
                <a:rPr lang="en-GB" sz="1400" b="1">
                  <a:solidFill>
                    <a:srgbClr val="2D2767"/>
                  </a:solidFill>
                  <a:latin typeface="Apercu Pro"/>
                  <a:ea typeface="Arial" panose="020B0604020202020204" pitchFamily="34" charset="0"/>
                </a:rPr>
                <a:t> </a:t>
              </a:r>
              <a:r>
                <a:rPr lang="en-GB" sz="1400">
                  <a:solidFill>
                    <a:srgbClr val="0070C0"/>
                  </a:solidFill>
                  <a:latin typeface="Apercu Pro" panose="020B0503050601040103"/>
                  <a:ea typeface="+mn-lt"/>
                  <a:cs typeface="+mn-lt"/>
                  <a:hlinkClick r:id="rId6">
                    <a:extLst>
                      <a:ext uri="{A12FA001-AC4F-418D-AE19-62706E023703}">
                        <ahyp:hlinkClr xmlns:ahyp="http://schemas.microsoft.com/office/drawing/2018/hyperlinkcolor" val="tx"/>
                      </a:ext>
                    </a:extLst>
                  </a:hlinkClick>
                </a:rPr>
                <a:t>www.eur-lex.europa.eu</a:t>
              </a:r>
              <a:r>
                <a:rPr lang="en-GB" sz="1400">
                  <a:solidFill>
                    <a:srgbClr val="2D2767"/>
                  </a:solidFill>
                  <a:latin typeface="Apercu Pro" panose="020B0503050601040103"/>
                  <a:ea typeface="+mn-lt"/>
                  <a:cs typeface="+mn-lt"/>
                </a:rPr>
                <a:t>. </a:t>
              </a:r>
            </a:p>
            <a:p>
              <a:pPr fontAlgn="base">
                <a:lnSpc>
                  <a:spcPts val="1400"/>
                </a:lnSpc>
                <a:spcBef>
                  <a:spcPts val="500"/>
                </a:spcBef>
                <a:spcAft>
                  <a:spcPts val="500"/>
                </a:spcAft>
                <a:buClr>
                  <a:srgbClr val="E61E42"/>
                </a:buClr>
              </a:pPr>
              <a:endParaRPr lang="en-GB" sz="1400" b="1">
                <a:solidFill>
                  <a:srgbClr val="2D2767"/>
                </a:solidFill>
                <a:latin typeface="Apercu Pro"/>
                <a:ea typeface="Arial" panose="020B0604020202020204" pitchFamily="34" charset="0"/>
              </a:endParaRPr>
            </a:p>
          </p:txBody>
        </p:sp>
      </p:grpSp>
      <p:sp>
        <p:nvSpPr>
          <p:cNvPr id="9" name="TextBox 8">
            <a:extLst>
              <a:ext uri="{FF2B5EF4-FFF2-40B4-BE49-F238E27FC236}">
                <a16:creationId xmlns:a16="http://schemas.microsoft.com/office/drawing/2014/main" id="{029D1920-24EF-4D81-9DD6-CCA05C298772}"/>
              </a:ext>
            </a:extLst>
          </p:cNvPr>
          <p:cNvSpPr txBox="1"/>
          <p:nvPr/>
        </p:nvSpPr>
        <p:spPr>
          <a:xfrm>
            <a:off x="343396" y="496800"/>
            <a:ext cx="10686100" cy="584775"/>
          </a:xfrm>
          <a:prstGeom prst="rect">
            <a:avLst/>
          </a:prstGeom>
          <a:noFill/>
        </p:spPr>
        <p:txBody>
          <a:bodyPr wrap="square" lIns="91440" tIns="45720" rIns="91440" bIns="45720" anchor="t">
            <a:spAutoFit/>
          </a:bodyPr>
          <a:lstStyle/>
          <a:p>
            <a:r>
              <a:rPr lang="en-GB" sz="3200" b="1" err="1">
                <a:solidFill>
                  <a:srgbClr val="FF0031"/>
                </a:solidFill>
                <a:highlight>
                  <a:srgbClr val="FF0031"/>
                </a:highlight>
                <a:latin typeface="Apercu Pro"/>
                <a:cs typeface="Helvetica"/>
              </a:rPr>
              <a:t>i</a:t>
            </a:r>
            <a:r>
              <a:rPr lang="en-GB" sz="3200" b="1" err="1">
                <a:solidFill>
                  <a:schemeClr val="bg1"/>
                </a:solidFill>
                <a:highlight>
                  <a:srgbClr val="FF0031"/>
                </a:highlight>
                <a:latin typeface="Apercu Pro"/>
                <a:cs typeface="Helvetica"/>
              </a:rPr>
              <a:t>INTELLECTUAL</a:t>
            </a:r>
            <a:r>
              <a:rPr lang="en-GB" sz="3200" b="1">
                <a:solidFill>
                  <a:schemeClr val="bg1"/>
                </a:solidFill>
                <a:highlight>
                  <a:srgbClr val="FF0031"/>
                </a:highlight>
                <a:latin typeface="Apercu Pro"/>
                <a:cs typeface="Helvetica"/>
              </a:rPr>
              <a:t> </a:t>
            </a:r>
            <a:r>
              <a:rPr lang="en-GB" sz="3200" b="1" err="1">
                <a:solidFill>
                  <a:schemeClr val="bg1"/>
                </a:solidFill>
                <a:highlight>
                  <a:srgbClr val="FF0031"/>
                </a:highlight>
                <a:latin typeface="Apercu Pro"/>
                <a:cs typeface="Helvetica"/>
              </a:rPr>
              <a:t>PROPERTY</a:t>
            </a:r>
            <a:r>
              <a:rPr lang="en-GB" sz="3200" b="1" err="1">
                <a:solidFill>
                  <a:srgbClr val="FF0031"/>
                </a:solidFill>
                <a:highlight>
                  <a:srgbClr val="FF0031"/>
                </a:highlight>
                <a:latin typeface="Apercu Pro"/>
                <a:cs typeface="Helvetica"/>
              </a:rPr>
              <a:t>i</a:t>
            </a:r>
            <a:endParaRPr lang="en-GB" sz="3200">
              <a:solidFill>
                <a:srgbClr val="FF0031"/>
              </a:solidFill>
              <a:highlight>
                <a:srgbClr val="FF0031"/>
              </a:highlight>
            </a:endParaRPr>
          </a:p>
        </p:txBody>
      </p:sp>
      <p:sp>
        <p:nvSpPr>
          <p:cNvPr id="2" name="Slide Number Placeholder 1">
            <a:extLst>
              <a:ext uri="{FF2B5EF4-FFF2-40B4-BE49-F238E27FC236}">
                <a16:creationId xmlns:a16="http://schemas.microsoft.com/office/drawing/2014/main" id="{10E92068-A787-4070-9B8A-9A677ED26170}"/>
              </a:ext>
            </a:extLst>
          </p:cNvPr>
          <p:cNvSpPr>
            <a:spLocks noGrp="1"/>
          </p:cNvSpPr>
          <p:nvPr>
            <p:ph type="sldNum" sz="quarter" idx="12"/>
          </p:nvPr>
        </p:nvSpPr>
        <p:spPr/>
        <p:txBody>
          <a:bodyPr/>
          <a:lstStyle/>
          <a:p>
            <a:fld id="{85194759-C766-4537-A05C-586298C0C997}" type="slidenum">
              <a:rPr lang="en-GB" smtClean="0"/>
              <a:pPr/>
              <a:t>12</a:t>
            </a:fld>
            <a:endParaRPr lang="en-GB"/>
          </a:p>
        </p:txBody>
      </p:sp>
    </p:spTree>
    <p:extLst>
      <p:ext uri="{BB962C8B-B14F-4D97-AF65-F5344CB8AC3E}">
        <p14:creationId xmlns:p14="http://schemas.microsoft.com/office/powerpoint/2010/main" val="94553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A699-41D4-43EA-B353-516A7C24A4FD}"/>
              </a:ext>
            </a:extLst>
          </p:cNvPr>
          <p:cNvSpPr txBox="1"/>
          <p:nvPr/>
        </p:nvSpPr>
        <p:spPr>
          <a:xfrm>
            <a:off x="378000" y="1371600"/>
            <a:ext cx="11561253" cy="4774019"/>
          </a:xfrm>
          <a:custGeom>
            <a:avLst/>
            <a:gdLst>
              <a:gd name="connsiteX0" fmla="*/ 0 w 11409080"/>
              <a:gd name="connsiteY0" fmla="*/ 0 h 6350456"/>
              <a:gd name="connsiteX1" fmla="*/ 11409080 w 11409080"/>
              <a:gd name="connsiteY1" fmla="*/ 0 h 6350456"/>
              <a:gd name="connsiteX2" fmla="*/ 11409080 w 11409080"/>
              <a:gd name="connsiteY2" fmla="*/ 6350456 h 6350456"/>
              <a:gd name="connsiteX3" fmla="*/ 0 w 11409080"/>
              <a:gd name="connsiteY3" fmla="*/ 6350456 h 6350456"/>
              <a:gd name="connsiteX4" fmla="*/ 0 w 11409080"/>
              <a:gd name="connsiteY4" fmla="*/ 0 h 6350456"/>
              <a:gd name="connsiteX0" fmla="*/ 0 w 11409080"/>
              <a:gd name="connsiteY0" fmla="*/ 0 h 6350508"/>
              <a:gd name="connsiteX1" fmla="*/ 11409080 w 11409080"/>
              <a:gd name="connsiteY1" fmla="*/ 0 h 6350508"/>
              <a:gd name="connsiteX2" fmla="*/ 11409080 w 11409080"/>
              <a:gd name="connsiteY2" fmla="*/ 6350456 h 6350508"/>
              <a:gd name="connsiteX3" fmla="*/ 5806764 w 11409080"/>
              <a:gd name="connsiteY3" fmla="*/ 4839481 h 6350508"/>
              <a:gd name="connsiteX4" fmla="*/ 0 w 11409080"/>
              <a:gd name="connsiteY4" fmla="*/ 6350456 h 6350508"/>
              <a:gd name="connsiteX5" fmla="*/ 0 w 11409080"/>
              <a:gd name="connsiteY5" fmla="*/ 0 h 6350508"/>
              <a:gd name="connsiteX0" fmla="*/ 5410 w 11414490"/>
              <a:gd name="connsiteY0" fmla="*/ 0 h 6350508"/>
              <a:gd name="connsiteX1" fmla="*/ 11414490 w 11414490"/>
              <a:gd name="connsiteY1" fmla="*/ 0 h 6350508"/>
              <a:gd name="connsiteX2" fmla="*/ 11414490 w 11414490"/>
              <a:gd name="connsiteY2" fmla="*/ 6350456 h 6350508"/>
              <a:gd name="connsiteX3" fmla="*/ 5812174 w 11414490"/>
              <a:gd name="connsiteY3" fmla="*/ 4839481 h 6350508"/>
              <a:gd name="connsiteX4" fmla="*/ 0 w 11414490"/>
              <a:gd name="connsiteY4" fmla="*/ 4867938 h 6350508"/>
              <a:gd name="connsiteX5" fmla="*/ 5410 w 11414490"/>
              <a:gd name="connsiteY5" fmla="*/ 0 h 6350508"/>
              <a:gd name="connsiteX0" fmla="*/ 5410 w 11436132"/>
              <a:gd name="connsiteY0" fmla="*/ 0 h 4873348"/>
              <a:gd name="connsiteX1" fmla="*/ 11414490 w 11436132"/>
              <a:gd name="connsiteY1" fmla="*/ 0 h 4873348"/>
              <a:gd name="connsiteX2" fmla="*/ 11436132 w 11436132"/>
              <a:gd name="connsiteY2" fmla="*/ 4873348 h 4873348"/>
              <a:gd name="connsiteX3" fmla="*/ 5812174 w 11436132"/>
              <a:gd name="connsiteY3" fmla="*/ 4839481 h 4873348"/>
              <a:gd name="connsiteX4" fmla="*/ 0 w 11436132"/>
              <a:gd name="connsiteY4" fmla="*/ 4867938 h 4873348"/>
              <a:gd name="connsiteX5" fmla="*/ 5410 w 11436132"/>
              <a:gd name="connsiteY5" fmla="*/ 0 h 4873348"/>
              <a:gd name="connsiteX0" fmla="*/ 5410 w 11436132"/>
              <a:gd name="connsiteY0" fmla="*/ 0 h 4873348"/>
              <a:gd name="connsiteX1" fmla="*/ 11414490 w 11436132"/>
              <a:gd name="connsiteY1" fmla="*/ 0 h 4873348"/>
              <a:gd name="connsiteX2" fmla="*/ 11436132 w 11436132"/>
              <a:gd name="connsiteY2" fmla="*/ 4873348 h 4873348"/>
              <a:gd name="connsiteX3" fmla="*/ 5898744 w 11436132"/>
              <a:gd name="connsiteY3" fmla="*/ 3944670 h 4873348"/>
              <a:gd name="connsiteX4" fmla="*/ 0 w 11436132"/>
              <a:gd name="connsiteY4" fmla="*/ 4867938 h 4873348"/>
              <a:gd name="connsiteX5" fmla="*/ 5410 w 11436132"/>
              <a:gd name="connsiteY5" fmla="*/ 0 h 4873348"/>
              <a:gd name="connsiteX0" fmla="*/ 46 w 11430768"/>
              <a:gd name="connsiteY0" fmla="*/ 0 h 4873348"/>
              <a:gd name="connsiteX1" fmla="*/ 11409126 w 11430768"/>
              <a:gd name="connsiteY1" fmla="*/ 0 h 4873348"/>
              <a:gd name="connsiteX2" fmla="*/ 11430768 w 11430768"/>
              <a:gd name="connsiteY2" fmla="*/ 4873348 h 4873348"/>
              <a:gd name="connsiteX3" fmla="*/ 5893380 w 11430768"/>
              <a:gd name="connsiteY3" fmla="*/ 3944670 h 4873348"/>
              <a:gd name="connsiteX4" fmla="*/ 48743 w 11430768"/>
              <a:gd name="connsiteY4" fmla="*/ 3992371 h 4873348"/>
              <a:gd name="connsiteX5" fmla="*/ 46 w 11430768"/>
              <a:gd name="connsiteY5" fmla="*/ 0 h 4873348"/>
              <a:gd name="connsiteX0" fmla="*/ 46 w 11474053"/>
              <a:gd name="connsiteY0" fmla="*/ 0 h 3992371"/>
              <a:gd name="connsiteX1" fmla="*/ 11409126 w 11474053"/>
              <a:gd name="connsiteY1" fmla="*/ 0 h 3992371"/>
              <a:gd name="connsiteX2" fmla="*/ 11474053 w 11474053"/>
              <a:gd name="connsiteY2" fmla="*/ 3959294 h 3992371"/>
              <a:gd name="connsiteX3" fmla="*/ 5893380 w 11474053"/>
              <a:gd name="connsiteY3" fmla="*/ 3944670 h 3992371"/>
              <a:gd name="connsiteX4" fmla="*/ 48743 w 11474053"/>
              <a:gd name="connsiteY4" fmla="*/ 3992371 h 3992371"/>
              <a:gd name="connsiteX5" fmla="*/ 46 w 11474053"/>
              <a:gd name="connsiteY5" fmla="*/ 0 h 3992371"/>
              <a:gd name="connsiteX0" fmla="*/ 46 w 11474053"/>
              <a:gd name="connsiteY0" fmla="*/ 0 h 4309599"/>
              <a:gd name="connsiteX1" fmla="*/ 11409126 w 11474053"/>
              <a:gd name="connsiteY1" fmla="*/ 0 h 4309599"/>
              <a:gd name="connsiteX2" fmla="*/ 11474053 w 11474053"/>
              <a:gd name="connsiteY2" fmla="*/ 3959294 h 4309599"/>
              <a:gd name="connsiteX3" fmla="*/ 5942075 w 11474053"/>
              <a:gd name="connsiteY3" fmla="*/ 4309599 h 4309599"/>
              <a:gd name="connsiteX4" fmla="*/ 48743 w 11474053"/>
              <a:gd name="connsiteY4" fmla="*/ 3992371 h 4309599"/>
              <a:gd name="connsiteX5" fmla="*/ 46 w 11474053"/>
              <a:gd name="connsiteY5" fmla="*/ 0 h 4309599"/>
              <a:gd name="connsiteX0" fmla="*/ 65 w 11474072"/>
              <a:gd name="connsiteY0" fmla="*/ 0 h 4343615"/>
              <a:gd name="connsiteX1" fmla="*/ 11409145 w 11474072"/>
              <a:gd name="connsiteY1" fmla="*/ 0 h 4343615"/>
              <a:gd name="connsiteX2" fmla="*/ 11474072 w 11474072"/>
              <a:gd name="connsiteY2" fmla="*/ 3959294 h 4343615"/>
              <a:gd name="connsiteX3" fmla="*/ 5942094 w 11474072"/>
              <a:gd name="connsiteY3" fmla="*/ 4309599 h 4343615"/>
              <a:gd name="connsiteX4" fmla="*/ 32530 w 11474072"/>
              <a:gd name="connsiteY4" fmla="*/ 4343615 h 4343615"/>
              <a:gd name="connsiteX5" fmla="*/ 65 w 11474072"/>
              <a:gd name="connsiteY5" fmla="*/ 0 h 4343615"/>
              <a:gd name="connsiteX0" fmla="*/ 65 w 11479483"/>
              <a:gd name="connsiteY0" fmla="*/ 0 h 4356154"/>
              <a:gd name="connsiteX1" fmla="*/ 11409145 w 11479483"/>
              <a:gd name="connsiteY1" fmla="*/ 0 h 4356154"/>
              <a:gd name="connsiteX2" fmla="*/ 11479483 w 11479483"/>
              <a:gd name="connsiteY2" fmla="*/ 4356154 h 4356154"/>
              <a:gd name="connsiteX3" fmla="*/ 5942094 w 11479483"/>
              <a:gd name="connsiteY3" fmla="*/ 4309599 h 4356154"/>
              <a:gd name="connsiteX4" fmla="*/ 32530 w 11479483"/>
              <a:gd name="connsiteY4" fmla="*/ 4343615 h 4356154"/>
              <a:gd name="connsiteX5" fmla="*/ 65 w 11479483"/>
              <a:gd name="connsiteY5" fmla="*/ 0 h 4356154"/>
              <a:gd name="connsiteX0" fmla="*/ 5635 w 11485053"/>
              <a:gd name="connsiteY0" fmla="*/ 0 h 5292950"/>
              <a:gd name="connsiteX1" fmla="*/ 11414715 w 11485053"/>
              <a:gd name="connsiteY1" fmla="*/ 0 h 5292950"/>
              <a:gd name="connsiteX2" fmla="*/ 11485053 w 11485053"/>
              <a:gd name="connsiteY2" fmla="*/ 4356154 h 5292950"/>
              <a:gd name="connsiteX3" fmla="*/ 5947664 w 11485053"/>
              <a:gd name="connsiteY3" fmla="*/ 4309599 h 5292950"/>
              <a:gd name="connsiteX4" fmla="*/ 0 w 11485053"/>
              <a:gd name="connsiteY4" fmla="*/ 5292950 h 5292950"/>
              <a:gd name="connsiteX5" fmla="*/ 5635 w 11485053"/>
              <a:gd name="connsiteY5" fmla="*/ 0 h 5292950"/>
              <a:gd name="connsiteX0" fmla="*/ 5635 w 11561253"/>
              <a:gd name="connsiteY0" fmla="*/ 0 h 5850189"/>
              <a:gd name="connsiteX1" fmla="*/ 11414715 w 11561253"/>
              <a:gd name="connsiteY1" fmla="*/ 0 h 5850189"/>
              <a:gd name="connsiteX2" fmla="*/ 11561253 w 11561253"/>
              <a:gd name="connsiteY2" fmla="*/ 5850189 h 5850189"/>
              <a:gd name="connsiteX3" fmla="*/ 5947664 w 11561253"/>
              <a:gd name="connsiteY3" fmla="*/ 4309599 h 5850189"/>
              <a:gd name="connsiteX4" fmla="*/ 0 w 11561253"/>
              <a:gd name="connsiteY4" fmla="*/ 5292950 h 5850189"/>
              <a:gd name="connsiteX5" fmla="*/ 5635 w 11561253"/>
              <a:gd name="connsiteY5" fmla="*/ 0 h 5850189"/>
              <a:gd name="connsiteX0" fmla="*/ 5635 w 11561253"/>
              <a:gd name="connsiteY0" fmla="*/ 0 h 5850189"/>
              <a:gd name="connsiteX1" fmla="*/ 11414715 w 11561253"/>
              <a:gd name="connsiteY1" fmla="*/ 0 h 5850189"/>
              <a:gd name="connsiteX2" fmla="*/ 11561253 w 11561253"/>
              <a:gd name="connsiteY2" fmla="*/ 5850189 h 5850189"/>
              <a:gd name="connsiteX3" fmla="*/ 5934964 w 11561253"/>
              <a:gd name="connsiteY3" fmla="*/ 5694694 h 5850189"/>
              <a:gd name="connsiteX4" fmla="*/ 0 w 11561253"/>
              <a:gd name="connsiteY4" fmla="*/ 5292950 h 5850189"/>
              <a:gd name="connsiteX5" fmla="*/ 5635 w 11561253"/>
              <a:gd name="connsiteY5" fmla="*/ 0 h 585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61253" h="5850189">
                <a:moveTo>
                  <a:pt x="5635" y="0"/>
                </a:moveTo>
                <a:lnTo>
                  <a:pt x="11414715" y="0"/>
                </a:lnTo>
                <a:lnTo>
                  <a:pt x="11561253" y="5850189"/>
                </a:lnTo>
                <a:lnTo>
                  <a:pt x="5934964" y="5694694"/>
                </a:lnTo>
                <a:cubicBezTo>
                  <a:pt x="3965109" y="5706033"/>
                  <a:pt x="1969855" y="5281611"/>
                  <a:pt x="0" y="5292950"/>
                </a:cubicBezTo>
                <a:cubicBezTo>
                  <a:pt x="1803" y="3670304"/>
                  <a:pt x="3832" y="1622646"/>
                  <a:pt x="5635" y="0"/>
                </a:cubicBezTo>
                <a:close/>
              </a:path>
            </a:pathLst>
          </a:custGeom>
          <a:noFill/>
        </p:spPr>
        <p:txBody>
          <a:bodyPr wrap="square" lIns="91440" tIns="45720" rIns="91440" bIns="45720" numCol="2" spcCol="180000" anchor="t">
            <a:spAutoFit/>
          </a:bodyPr>
          <a:lstStyle/>
          <a:p>
            <a:pPr>
              <a:spcBef>
                <a:spcPts val="200"/>
              </a:spcBef>
              <a:spcAft>
                <a:spcPts val="200"/>
              </a:spcAft>
              <a:buClr>
                <a:srgbClr val="E61E42"/>
              </a:buClr>
            </a:pPr>
            <a:r>
              <a:rPr lang="en-GB" sz="1500" b="1">
                <a:solidFill>
                  <a:srgbClr val="FF003B"/>
                </a:solidFill>
                <a:latin typeface="Apercu Pro"/>
                <a:cs typeface="Helvetica"/>
              </a:rPr>
              <a:t>What support is available? </a:t>
            </a:r>
          </a:p>
          <a:p>
            <a:pPr>
              <a:spcBef>
                <a:spcPts val="200"/>
              </a:spcBef>
              <a:spcAft>
                <a:spcPts val="200"/>
              </a:spcAft>
              <a:buClr>
                <a:srgbClr val="FF0000"/>
              </a:buClr>
            </a:pPr>
            <a:r>
              <a:rPr lang="en-GB" sz="1400" b="1">
                <a:solidFill>
                  <a:srgbClr val="2D2767"/>
                </a:solidFill>
                <a:latin typeface="Apercu Pro"/>
                <a:cs typeface="Helvetica"/>
              </a:rPr>
              <a:t>The best place for businesses to get support and information is </a:t>
            </a:r>
            <a:r>
              <a:rPr lang="en-GB" sz="1400" b="1">
                <a:solidFill>
                  <a:srgbClr val="0070C0"/>
                </a:solidFill>
                <a:latin typeface="Apercu Pro" panose="020B0503050601040103"/>
                <a:ea typeface="+mn-lt"/>
                <a:cs typeface="+mn-lt"/>
                <a:hlinkClick r:id="rId3">
                  <a:extLst>
                    <a:ext uri="{A12FA001-AC4F-418D-AE19-62706E023703}">
                      <ahyp:hlinkClr xmlns:ahyp="http://schemas.microsoft.com/office/drawing/2018/hyperlinkcolor" val="tx"/>
                    </a:ext>
                  </a:extLst>
                </a:hlinkClick>
              </a:rPr>
              <a:t>gov.uk/transition</a:t>
            </a:r>
            <a:r>
              <a:rPr lang="en-GB" sz="1400" b="1">
                <a:solidFill>
                  <a:srgbClr val="2D2767"/>
                </a:solidFill>
                <a:latin typeface="Apercu Pro"/>
                <a:cs typeface="Helvetica"/>
              </a:rPr>
              <a:t>, which includes:</a:t>
            </a:r>
          </a:p>
          <a:p>
            <a:pPr marL="342900" indent="-342900">
              <a:spcBef>
                <a:spcPts val="200"/>
              </a:spcBef>
              <a:spcAft>
                <a:spcPts val="200"/>
              </a:spcAft>
              <a:buClr>
                <a:srgbClr val="FF0031"/>
              </a:buClr>
              <a:buFont typeface="+mj-lt"/>
              <a:buAutoNum type="arabicPeriod"/>
            </a:pPr>
            <a:r>
              <a:rPr lang="en-GB" sz="1400">
                <a:solidFill>
                  <a:srgbClr val="2D2767"/>
                </a:solidFill>
                <a:latin typeface="Apercu Pro"/>
                <a:cs typeface="Helvetica"/>
              </a:rPr>
              <a:t>The Brexit </a:t>
            </a:r>
            <a:r>
              <a:rPr lang="en-GB" sz="1400" b="1">
                <a:solidFill>
                  <a:srgbClr val="0070C0"/>
                </a:solidFill>
                <a:latin typeface="Apercu Pro"/>
                <a:cs typeface="Helvetica"/>
                <a:hlinkClick r:id="rId4">
                  <a:extLst>
                    <a:ext uri="{A12FA001-AC4F-418D-AE19-62706E023703}">
                      <ahyp:hlinkClr xmlns:ahyp="http://schemas.microsoft.com/office/drawing/2018/hyperlinkcolor" val="tx"/>
                    </a:ext>
                  </a:extLst>
                </a:hlinkClick>
              </a:rPr>
              <a:t>checker tool</a:t>
            </a:r>
            <a:r>
              <a:rPr lang="en-GB" sz="1400">
                <a:solidFill>
                  <a:srgbClr val="0070C0"/>
                </a:solidFill>
                <a:latin typeface="Apercu Pro"/>
                <a:cs typeface="Helvetica"/>
              </a:rPr>
              <a:t> </a:t>
            </a:r>
            <a:r>
              <a:rPr lang="en-GB" sz="1400">
                <a:solidFill>
                  <a:srgbClr val="2D2767"/>
                </a:solidFill>
                <a:latin typeface="Apercu Pro"/>
                <a:cs typeface="Helvetica"/>
              </a:rPr>
              <a:t>for a personalised list of actions.</a:t>
            </a:r>
          </a:p>
          <a:p>
            <a:pPr marL="342900" indent="-342900">
              <a:spcBef>
                <a:spcPts val="200"/>
              </a:spcBef>
              <a:spcAft>
                <a:spcPts val="200"/>
              </a:spcAft>
              <a:buClr>
                <a:srgbClr val="FF0031"/>
              </a:buClr>
              <a:buFont typeface="+mj-lt"/>
              <a:buAutoNum type="arabicPeriod"/>
            </a:pPr>
            <a:r>
              <a:rPr lang="en-GB" sz="1400">
                <a:solidFill>
                  <a:srgbClr val="2D2767"/>
                </a:solidFill>
                <a:latin typeface="Apercu Pro"/>
                <a:cs typeface="Helvetica"/>
              </a:rPr>
              <a:t>The </a:t>
            </a:r>
            <a:r>
              <a:rPr lang="en-GB" sz="1400" b="1">
                <a:solidFill>
                  <a:srgbClr val="0070C0"/>
                </a:solidFill>
                <a:latin typeface="Apercu Pro"/>
                <a:cs typeface="Helvetica"/>
                <a:hlinkClick r:id="rId5">
                  <a:extLst>
                    <a:ext uri="{A12FA001-AC4F-418D-AE19-62706E023703}">
                      <ahyp:hlinkClr xmlns:ahyp="http://schemas.microsoft.com/office/drawing/2018/hyperlinkcolor" val="tx"/>
                    </a:ext>
                  </a:extLst>
                </a:hlinkClick>
              </a:rPr>
              <a:t>latest news</a:t>
            </a:r>
            <a:r>
              <a:rPr lang="en-GB" sz="1400" b="1">
                <a:solidFill>
                  <a:srgbClr val="0070C0"/>
                </a:solidFill>
                <a:latin typeface="Apercu Pro"/>
                <a:cs typeface="Helvetica"/>
              </a:rPr>
              <a:t> </a:t>
            </a:r>
            <a:r>
              <a:rPr lang="en-GB" sz="1400">
                <a:solidFill>
                  <a:srgbClr val="2D2767"/>
                </a:solidFill>
                <a:latin typeface="Apercu Pro"/>
                <a:cs typeface="Helvetica"/>
              </a:rPr>
              <a:t>from the Government.</a:t>
            </a:r>
          </a:p>
          <a:p>
            <a:pPr marL="342900" indent="-342900">
              <a:spcBef>
                <a:spcPts val="200"/>
              </a:spcBef>
              <a:spcAft>
                <a:spcPts val="200"/>
              </a:spcAft>
              <a:buClr>
                <a:srgbClr val="FF0031"/>
              </a:buClr>
              <a:buFont typeface="+mj-lt"/>
              <a:buAutoNum type="arabicPeriod"/>
            </a:pPr>
            <a:r>
              <a:rPr lang="en-GB" sz="1400">
                <a:solidFill>
                  <a:srgbClr val="2D2767"/>
                </a:solidFill>
                <a:latin typeface="Apercu Pro"/>
                <a:ea typeface="+mn-lt"/>
                <a:cs typeface="+mn-lt"/>
              </a:rPr>
              <a:t>The new </a:t>
            </a:r>
            <a:r>
              <a:rPr lang="en-GB" sz="1400" b="1">
                <a:solidFill>
                  <a:srgbClr val="0070C0"/>
                </a:solidFill>
                <a:latin typeface="Apercu Pro"/>
                <a:ea typeface="+mn-lt"/>
                <a:cs typeface="+mn-lt"/>
                <a:hlinkClick r:id="rId6"/>
              </a:rPr>
              <a:t>on demand videos</a:t>
            </a:r>
            <a:r>
              <a:rPr lang="en-GB" sz="1400" b="1">
                <a:solidFill>
                  <a:srgbClr val="0070C0"/>
                </a:solidFill>
                <a:latin typeface="Apercu Pro"/>
                <a:ea typeface="+mn-lt"/>
                <a:cs typeface="+mn-lt"/>
              </a:rPr>
              <a:t> </a:t>
            </a:r>
            <a:r>
              <a:rPr lang="en-GB" sz="1400">
                <a:solidFill>
                  <a:srgbClr val="2D2767"/>
                </a:solidFill>
                <a:latin typeface="Apercu Pro"/>
                <a:ea typeface="+mn-lt"/>
                <a:cs typeface="+mn-lt"/>
              </a:rPr>
              <a:t>which explain how businesses can adapt to the changes.</a:t>
            </a:r>
            <a:endParaRPr lang="en-GB" sz="1400">
              <a:solidFill>
                <a:srgbClr val="2D2767"/>
              </a:solidFill>
              <a:latin typeface="Apercu Pro"/>
              <a:cs typeface="Helvetica"/>
            </a:endParaRPr>
          </a:p>
          <a:p>
            <a:pPr>
              <a:spcBef>
                <a:spcPts val="200"/>
              </a:spcBef>
              <a:spcAft>
                <a:spcPts val="200"/>
              </a:spcAft>
              <a:buClr>
                <a:srgbClr val="FF0000"/>
              </a:buClr>
            </a:pPr>
            <a:endParaRPr lang="en-GB" sz="1400" b="1">
              <a:solidFill>
                <a:srgbClr val="2D2767"/>
              </a:solidFill>
              <a:latin typeface="Apercu Pro"/>
              <a:cs typeface="Helvetica"/>
            </a:endParaRPr>
          </a:p>
          <a:p>
            <a:pPr>
              <a:spcBef>
                <a:spcPts val="200"/>
              </a:spcBef>
              <a:spcAft>
                <a:spcPts val="200"/>
              </a:spcAft>
              <a:buClr>
                <a:srgbClr val="FF0000"/>
              </a:buClr>
            </a:pPr>
            <a:r>
              <a:rPr lang="en-GB" sz="1400" b="1">
                <a:solidFill>
                  <a:srgbClr val="2D2767"/>
                </a:solidFill>
                <a:latin typeface="Apercu Pro"/>
                <a:cs typeface="Helvetica"/>
              </a:rPr>
              <a:t>Additional key Government advice:</a:t>
            </a:r>
          </a:p>
          <a:p>
            <a:pPr marL="342900" indent="-342900">
              <a:spcBef>
                <a:spcPts val="200"/>
              </a:spcBef>
              <a:spcAft>
                <a:spcPts val="200"/>
              </a:spcAft>
              <a:buClr>
                <a:srgbClr val="FF003B"/>
              </a:buClr>
              <a:buFont typeface="Arial" panose="020B0604020202020204" pitchFamily="34" charset="0"/>
              <a:buChar char="•"/>
            </a:pPr>
            <a:r>
              <a:rPr lang="en-GB" sz="1400">
                <a:solidFill>
                  <a:srgbClr val="2D2767"/>
                </a:solidFill>
                <a:latin typeface="Apercu Pro"/>
                <a:cs typeface="Helvetica"/>
              </a:rPr>
              <a:t>The </a:t>
            </a:r>
            <a:r>
              <a:rPr lang="en-GB" sz="1400" b="1">
                <a:solidFill>
                  <a:srgbClr val="0070C0"/>
                </a:solidFill>
                <a:latin typeface="Apercu Pro"/>
                <a:cs typeface="Helvetica"/>
                <a:hlinkClick r:id="rId7">
                  <a:extLst>
                    <a:ext uri="{A12FA001-AC4F-418D-AE19-62706E023703}">
                      <ahyp:hlinkClr xmlns:ahyp="http://schemas.microsoft.com/office/drawing/2018/hyperlinkcolor" val="tx"/>
                    </a:ext>
                  </a:extLst>
                </a:hlinkClick>
              </a:rPr>
              <a:t>Border Operating Model </a:t>
            </a:r>
            <a:r>
              <a:rPr lang="en-GB" sz="1400">
                <a:solidFill>
                  <a:srgbClr val="2D2767"/>
                </a:solidFill>
                <a:latin typeface="Apercu Pro"/>
                <a:cs typeface="Helvetica"/>
              </a:rPr>
              <a:t>is a guide to how the border with the EU works. See the ‘Guide to changes at the border’ for a summary.</a:t>
            </a:r>
          </a:p>
          <a:p>
            <a:pPr marL="342900" indent="-342900">
              <a:spcBef>
                <a:spcPts val="200"/>
              </a:spcBef>
              <a:spcAft>
                <a:spcPts val="200"/>
              </a:spcAft>
              <a:buClr>
                <a:srgbClr val="FF003B"/>
              </a:buClr>
              <a:buFont typeface="Arial" panose="020B0604020202020204" pitchFamily="34" charset="0"/>
              <a:buChar char="•"/>
            </a:pPr>
            <a:r>
              <a:rPr lang="en-GB" sz="1400">
                <a:solidFill>
                  <a:srgbClr val="2D2767"/>
                </a:solidFill>
                <a:latin typeface="Apercu Pro"/>
                <a:cs typeface="Helvetica"/>
              </a:rPr>
              <a:t>Businesses can sign up to Post Transition Business bulletins produced by BEIS </a:t>
            </a:r>
            <a:r>
              <a:rPr lang="en-GB" sz="1400" b="1">
                <a:solidFill>
                  <a:srgbClr val="0070C0"/>
                </a:solidFill>
                <a:latin typeface="Apercu Pro"/>
                <a:cs typeface="Helvetica"/>
                <a:hlinkClick r:id="rId8">
                  <a:extLst>
                    <a:ext uri="{A12FA001-AC4F-418D-AE19-62706E023703}">
                      <ahyp:hlinkClr xmlns:ahyp="http://schemas.microsoft.com/office/drawing/2018/hyperlinkcolor" val="tx"/>
                    </a:ext>
                  </a:extLst>
                </a:hlinkClick>
              </a:rPr>
              <a:t>here</a:t>
            </a:r>
            <a:r>
              <a:rPr lang="en-GB" sz="1400" b="1">
                <a:solidFill>
                  <a:srgbClr val="2D2767"/>
                </a:solidFill>
                <a:latin typeface="Apercu Pro"/>
                <a:cs typeface="Helvetica"/>
              </a:rPr>
              <a:t>.</a:t>
            </a:r>
          </a:p>
          <a:p>
            <a:pPr marL="342900" indent="-342900">
              <a:spcBef>
                <a:spcPts val="200"/>
              </a:spcBef>
              <a:spcAft>
                <a:spcPts val="200"/>
              </a:spcAft>
              <a:buClr>
                <a:srgbClr val="FF003B"/>
              </a:buClr>
              <a:buFont typeface="Arial" panose="020B0604020202020204" pitchFamily="34" charset="0"/>
              <a:buChar char="•"/>
            </a:pPr>
            <a:r>
              <a:rPr lang="en-GB" sz="1400">
                <a:solidFill>
                  <a:srgbClr val="2D2767"/>
                </a:solidFill>
                <a:latin typeface="Apercu Pro" panose="020B0604020202020204"/>
              </a:rPr>
              <a:t>Guidance on the </a:t>
            </a:r>
            <a:r>
              <a:rPr lang="en-GB" sz="1400" b="1">
                <a:solidFill>
                  <a:srgbClr val="0070C0"/>
                </a:solidFill>
                <a:latin typeface="Apercu Pro" panose="020B0604020202020204"/>
                <a:hlinkClick r:id="rId9">
                  <a:extLst>
                    <a:ext uri="{A12FA001-AC4F-418D-AE19-62706E023703}">
                      <ahyp:hlinkClr xmlns:ahyp="http://schemas.microsoft.com/office/drawing/2018/hyperlinkcolor" val="tx"/>
                    </a:ext>
                  </a:extLst>
                </a:hlinkClick>
              </a:rPr>
              <a:t>Northern Ireland Protocol </a:t>
            </a:r>
            <a:r>
              <a:rPr lang="en-GB" sz="1400">
                <a:solidFill>
                  <a:srgbClr val="2D2767"/>
                </a:solidFill>
                <a:latin typeface="Apercu Pro" panose="020B0604020202020204"/>
              </a:rPr>
              <a:t>and what this means for businesses moving goods into, out of, or through Northern Ireland.</a:t>
            </a:r>
          </a:p>
          <a:p>
            <a:pPr marL="342900" indent="-342900">
              <a:spcBef>
                <a:spcPts val="200"/>
              </a:spcBef>
              <a:spcAft>
                <a:spcPts val="200"/>
              </a:spcAft>
              <a:buClr>
                <a:srgbClr val="E61E42"/>
              </a:buClr>
              <a:buFont typeface="Wingdings" panose="05000000000000000000" pitchFamily="2" charset="2"/>
              <a:buChar char="§"/>
            </a:pPr>
            <a:endParaRPr lang="en-GB" sz="1400" b="1">
              <a:solidFill>
                <a:srgbClr val="2D2767"/>
              </a:solidFill>
              <a:latin typeface="Apercu Pro"/>
              <a:cs typeface="Helvetica"/>
            </a:endParaRPr>
          </a:p>
          <a:p>
            <a:pPr marL="342900" indent="-342900">
              <a:spcBef>
                <a:spcPts val="200"/>
              </a:spcBef>
              <a:spcAft>
                <a:spcPts val="200"/>
              </a:spcAft>
              <a:buClr>
                <a:srgbClr val="E61E42"/>
              </a:buClr>
              <a:buFont typeface="Wingdings" panose="05000000000000000000" pitchFamily="2" charset="2"/>
              <a:buChar char="§"/>
            </a:pPr>
            <a:endParaRPr lang="en-GB" sz="1400" b="1">
              <a:solidFill>
                <a:srgbClr val="2D2767"/>
              </a:solidFill>
              <a:latin typeface="Apercu Pro"/>
              <a:cs typeface="Helvetica"/>
            </a:endParaRPr>
          </a:p>
          <a:p>
            <a:pPr>
              <a:spcBef>
                <a:spcPts val="200"/>
              </a:spcBef>
              <a:spcAft>
                <a:spcPts val="200"/>
              </a:spcAft>
              <a:buClr>
                <a:srgbClr val="E61E42"/>
              </a:buClr>
            </a:pPr>
            <a:endParaRPr lang="en-GB" sz="1400" b="1">
              <a:solidFill>
                <a:srgbClr val="2D2767"/>
              </a:solidFill>
              <a:latin typeface="Apercu Pro"/>
              <a:cs typeface="Helvetica"/>
            </a:endParaRPr>
          </a:p>
          <a:p>
            <a:pPr>
              <a:spcBef>
                <a:spcPts val="200"/>
              </a:spcBef>
              <a:spcAft>
                <a:spcPts val="200"/>
              </a:spcAft>
              <a:buClr>
                <a:srgbClr val="FF0000"/>
              </a:buClr>
            </a:pPr>
            <a:endParaRPr lang="en-GB" sz="1400" b="1">
              <a:solidFill>
                <a:srgbClr val="2D2767"/>
              </a:solidFill>
              <a:latin typeface="Apercu Pro"/>
              <a:cs typeface="Helvetica"/>
            </a:endParaRPr>
          </a:p>
          <a:p>
            <a:pPr>
              <a:spcBef>
                <a:spcPts val="200"/>
              </a:spcBef>
              <a:spcAft>
                <a:spcPts val="200"/>
              </a:spcAft>
              <a:buClr>
                <a:srgbClr val="FF0000"/>
              </a:buClr>
            </a:pPr>
            <a:endParaRPr lang="en-GB" sz="1400" b="1">
              <a:solidFill>
                <a:srgbClr val="2D2767"/>
              </a:solidFill>
              <a:latin typeface="Apercu Pro"/>
              <a:cs typeface="Helvetica"/>
            </a:endParaRPr>
          </a:p>
        </p:txBody>
      </p:sp>
      <p:sp>
        <p:nvSpPr>
          <p:cNvPr id="11" name="TextBox 10">
            <a:extLst>
              <a:ext uri="{FF2B5EF4-FFF2-40B4-BE49-F238E27FC236}">
                <a16:creationId xmlns:a16="http://schemas.microsoft.com/office/drawing/2014/main" id="{D512D6F8-5C21-481D-A8FB-B1A2A0A359EA}"/>
              </a:ext>
            </a:extLst>
          </p:cNvPr>
          <p:cNvSpPr txBox="1"/>
          <p:nvPr/>
        </p:nvSpPr>
        <p:spPr>
          <a:xfrm>
            <a:off x="6141017" y="1102823"/>
            <a:ext cx="5815941" cy="5016758"/>
          </a:xfrm>
          <a:prstGeom prst="rect">
            <a:avLst/>
          </a:prstGeom>
          <a:noFill/>
        </p:spPr>
        <p:txBody>
          <a:bodyPr wrap="square" lIns="91440" tIns="45720" rIns="91440" bIns="45720" anchor="t">
            <a:spAutoFit/>
          </a:bodyPr>
          <a:lstStyle/>
          <a:p>
            <a:pPr marL="0" marR="0" lvl="0" indent="0" algn="l" defTabSz="914400" rtl="0" eaLnBrk="1" fontAlgn="auto" latinLnBrk="0" hangingPunct="1">
              <a:spcBef>
                <a:spcPts val="200"/>
              </a:spcBef>
              <a:spcAft>
                <a:spcPts val="200"/>
              </a:spcAft>
              <a:buClr>
                <a:srgbClr val="FF0000"/>
              </a:buClr>
              <a:buSzTx/>
              <a:buFontTx/>
              <a:buNone/>
              <a:tabLst/>
              <a:defRPr/>
            </a:pPr>
            <a:endParaRPr lang="en-GB" sz="1400" b="1">
              <a:solidFill>
                <a:srgbClr val="2D2767"/>
              </a:solidFill>
              <a:latin typeface="Apercu Pro"/>
              <a:cs typeface="Helvetica"/>
            </a:endParaRPr>
          </a:p>
          <a:p>
            <a:pPr marL="0" marR="0" lvl="0" indent="0" algn="l" defTabSz="914400" rtl="0" eaLnBrk="1" fontAlgn="auto" latinLnBrk="0" hangingPunct="1">
              <a:spcBef>
                <a:spcPts val="200"/>
              </a:spcBef>
              <a:spcAft>
                <a:spcPts val="200"/>
              </a:spcAft>
              <a:buClr>
                <a:srgbClr val="FF0000"/>
              </a:buClr>
              <a:buSzTx/>
              <a:buFontTx/>
              <a:buNone/>
              <a:tabLst/>
              <a:defRPr/>
            </a:pPr>
            <a:r>
              <a:rPr lang="en-GB" sz="1400" b="1">
                <a:solidFill>
                  <a:srgbClr val="2D2767"/>
                </a:solidFill>
                <a:latin typeface="Apercu Pro"/>
                <a:cs typeface="Helvetica"/>
              </a:rPr>
              <a:t>There are also a number of other publications which you may find useful:</a:t>
            </a:r>
          </a:p>
          <a:p>
            <a:pPr marL="342900" marR="0" lvl="0" indent="-342900" algn="l" defTabSz="914400" rtl="0" eaLnBrk="1" fontAlgn="auto" latinLnBrk="0" hangingPunct="1">
              <a:spcBef>
                <a:spcPts val="200"/>
              </a:spcBef>
              <a:spcAft>
                <a:spcPts val="200"/>
              </a:spcAft>
              <a:buClr>
                <a:srgbClr val="FF003B"/>
              </a:buClr>
              <a:buSzTx/>
              <a:buFont typeface="Arial" panose="020B0604020202020204" pitchFamily="34" charset="0"/>
              <a:buChar char="•"/>
              <a:tabLst/>
              <a:defRPr/>
            </a:pPr>
            <a:r>
              <a:rPr lang="en-GB" sz="1400">
                <a:solidFill>
                  <a:srgbClr val="2D2767"/>
                </a:solidFill>
                <a:latin typeface="Apercu Pro"/>
                <a:ea typeface="+mn-lt"/>
                <a:cs typeface="+mn-lt"/>
              </a:rPr>
              <a:t>The Institute for Government has published explainers on the Brexit transition period </a:t>
            </a:r>
            <a:r>
              <a:rPr lang="en-GB" sz="1400">
                <a:solidFill>
                  <a:srgbClr val="0070C0"/>
                </a:solidFill>
                <a:latin typeface="Apercu Pro"/>
                <a:ea typeface="+mn-lt"/>
                <a:cs typeface="+mn-lt"/>
                <a:hlinkClick r:id="rId10">
                  <a:extLst>
                    <a:ext uri="{A12FA001-AC4F-418D-AE19-62706E023703}">
                      <ahyp:hlinkClr xmlns:ahyp="http://schemas.microsoft.com/office/drawing/2018/hyperlinkcolor" val="tx"/>
                    </a:ext>
                  </a:extLst>
                </a:hlinkClick>
              </a:rPr>
              <a:t>here</a:t>
            </a:r>
            <a:r>
              <a:rPr lang="en-GB" sz="1400">
                <a:solidFill>
                  <a:srgbClr val="2D2767"/>
                </a:solidFill>
                <a:latin typeface="Apercu Pro"/>
                <a:ea typeface="+mn-lt"/>
                <a:cs typeface="+mn-lt"/>
              </a:rPr>
              <a:t>.</a:t>
            </a:r>
          </a:p>
          <a:p>
            <a:pPr marL="342900" indent="-342900">
              <a:spcBef>
                <a:spcPts val="200"/>
              </a:spcBef>
              <a:spcAft>
                <a:spcPts val="200"/>
              </a:spcAft>
              <a:buClr>
                <a:srgbClr val="FF003B"/>
              </a:buClr>
              <a:buFont typeface="Arial" panose="020B0604020202020204" pitchFamily="34" charset="0"/>
              <a:buChar char="•"/>
              <a:defRPr/>
            </a:pPr>
            <a:r>
              <a:rPr lang="en-GB" sz="1400">
                <a:solidFill>
                  <a:srgbClr val="2D2767"/>
                </a:solidFill>
                <a:latin typeface="Apercu Pro"/>
                <a:ea typeface="+mn-lt"/>
                <a:cs typeface="+mn-lt"/>
              </a:rPr>
              <a:t>The British Chambers of Commerce has published a checklist to help businesses adapt to new rules following the end of the Brexit transition. You can download it </a:t>
            </a:r>
            <a:r>
              <a:rPr lang="en-GB" sz="1400">
                <a:latin typeface="Apercu Pro" panose="020B0604020202020204" charset="0"/>
                <a:hlinkClick r:id="rId11"/>
              </a:rPr>
              <a:t>here</a:t>
            </a:r>
            <a:r>
              <a:rPr lang="en-GB" sz="1400">
                <a:latin typeface="Apercu Pro" panose="020B0604020202020204" charset="0"/>
              </a:rPr>
              <a:t>.</a:t>
            </a:r>
            <a:endParaRPr lang="en-GB" sz="1400">
              <a:solidFill>
                <a:srgbClr val="2D2767"/>
              </a:solidFill>
              <a:latin typeface="Apercu Pro" panose="020B0604020202020204" charset="0"/>
              <a:ea typeface="+mn-lt"/>
              <a:cs typeface="+mn-lt"/>
            </a:endParaRPr>
          </a:p>
          <a:p>
            <a:pPr marL="342900" marR="0" lvl="0" indent="-342900" algn="l" defTabSz="914400" rtl="0" eaLnBrk="1" fontAlgn="auto" latinLnBrk="0" hangingPunct="1">
              <a:spcBef>
                <a:spcPts val="200"/>
              </a:spcBef>
              <a:spcAft>
                <a:spcPts val="200"/>
              </a:spcAft>
              <a:buClr>
                <a:srgbClr val="FF003B"/>
              </a:buClr>
              <a:buSzTx/>
              <a:buFont typeface="Arial" panose="020B0604020202020204" pitchFamily="34" charset="0"/>
              <a:buChar char="•"/>
              <a:tabLst/>
              <a:defRPr/>
            </a:pPr>
            <a:r>
              <a:rPr lang="en-GB" sz="1400">
                <a:solidFill>
                  <a:srgbClr val="2D2767"/>
                </a:solidFill>
                <a:latin typeface="Apercu Pro"/>
                <a:ea typeface="+mn-lt"/>
                <a:cs typeface="+mn-lt"/>
              </a:rPr>
              <a:t>The Federation of Small Business has published guidance for small businesses </a:t>
            </a:r>
            <a:r>
              <a:rPr lang="en-GB" sz="1400">
                <a:solidFill>
                  <a:srgbClr val="2D2767"/>
                </a:solidFill>
                <a:latin typeface="Apercu Pro"/>
                <a:ea typeface="+mn-lt"/>
                <a:cs typeface="+mn-lt"/>
                <a:hlinkClick r:id="rId12"/>
              </a:rPr>
              <a:t>here</a:t>
            </a:r>
            <a:r>
              <a:rPr lang="en-GB" sz="1400">
                <a:solidFill>
                  <a:srgbClr val="2D2767"/>
                </a:solidFill>
                <a:latin typeface="Apercu Pro"/>
                <a:ea typeface="+mn-lt"/>
                <a:cs typeface="+mn-lt"/>
              </a:rPr>
              <a:t>.</a:t>
            </a:r>
          </a:p>
          <a:p>
            <a:pPr marL="342900" marR="0" lvl="0" indent="-342900" algn="l" defTabSz="914400" rtl="0" eaLnBrk="1" fontAlgn="auto" latinLnBrk="0" hangingPunct="1">
              <a:spcBef>
                <a:spcPts val="200"/>
              </a:spcBef>
              <a:spcAft>
                <a:spcPts val="200"/>
              </a:spcAft>
              <a:buClr>
                <a:srgbClr val="FF003B"/>
              </a:buClr>
              <a:buSzTx/>
              <a:buFont typeface="Arial" panose="020B0604020202020204" pitchFamily="34" charset="0"/>
              <a:buChar char="•"/>
              <a:tabLst/>
              <a:defRPr/>
            </a:pPr>
            <a:r>
              <a:rPr lang="en-GB" sz="1400">
                <a:solidFill>
                  <a:srgbClr val="2D2767"/>
                </a:solidFill>
                <a:latin typeface="Apercu Pro"/>
                <a:ea typeface="+mn-lt"/>
                <a:cs typeface="+mn-lt"/>
              </a:rPr>
              <a:t>The Institute of Directors has a designated hub on Navigating Brexit for Business </a:t>
            </a:r>
            <a:r>
              <a:rPr lang="en-GB" sz="1400">
                <a:solidFill>
                  <a:srgbClr val="0070C0"/>
                </a:solidFill>
                <a:latin typeface="Apercu Pro"/>
                <a:ea typeface="+mn-lt"/>
                <a:cs typeface="+mn-lt"/>
                <a:hlinkClick r:id="rId13">
                  <a:extLst>
                    <a:ext uri="{A12FA001-AC4F-418D-AE19-62706E023703}">
                      <ahyp:hlinkClr xmlns:ahyp="http://schemas.microsoft.com/office/drawing/2018/hyperlinkcolor" val="tx"/>
                    </a:ext>
                  </a:extLst>
                </a:hlinkClick>
              </a:rPr>
              <a:t>here</a:t>
            </a:r>
            <a:r>
              <a:rPr lang="en-GB" sz="1400">
                <a:solidFill>
                  <a:srgbClr val="2D2767"/>
                </a:solidFill>
                <a:latin typeface="Apercu Pro"/>
                <a:ea typeface="+mn-lt"/>
                <a:cs typeface="+mn-lt"/>
              </a:rPr>
              <a:t>.</a:t>
            </a:r>
          </a:p>
          <a:p>
            <a:pPr marL="342900" marR="0" lvl="0" indent="-342900" algn="l" defTabSz="914400" rtl="0" eaLnBrk="1" fontAlgn="auto" latinLnBrk="0" hangingPunct="1">
              <a:spcBef>
                <a:spcPts val="200"/>
              </a:spcBef>
              <a:spcAft>
                <a:spcPts val="200"/>
              </a:spcAft>
              <a:buClr>
                <a:srgbClr val="FF003B"/>
              </a:buClr>
              <a:buSzTx/>
              <a:buFont typeface="Arial" panose="020B0604020202020204" pitchFamily="34" charset="0"/>
              <a:buChar char="•"/>
              <a:tabLst/>
              <a:defRPr/>
            </a:pPr>
            <a:r>
              <a:rPr lang="en-GB" sz="1400">
                <a:solidFill>
                  <a:srgbClr val="2D2767"/>
                </a:solidFill>
                <a:latin typeface="Apercu Pro"/>
                <a:ea typeface="+mn-lt"/>
                <a:cs typeface="+mn-lt"/>
              </a:rPr>
              <a:t>Make UK has published guidance for manufacturers </a:t>
            </a:r>
            <a:r>
              <a:rPr lang="en-GB" sz="1400">
                <a:solidFill>
                  <a:srgbClr val="0070C0"/>
                </a:solidFill>
                <a:latin typeface="Apercu Pro"/>
                <a:ea typeface="+mn-lt"/>
                <a:cs typeface="+mn-lt"/>
                <a:hlinkClick r:id="rId14">
                  <a:extLst>
                    <a:ext uri="{A12FA001-AC4F-418D-AE19-62706E023703}">
                      <ahyp:hlinkClr xmlns:ahyp="http://schemas.microsoft.com/office/drawing/2018/hyperlinkcolor" val="tx"/>
                    </a:ext>
                  </a:extLst>
                </a:hlinkClick>
              </a:rPr>
              <a:t>here</a:t>
            </a:r>
            <a:r>
              <a:rPr lang="en-GB" sz="1400">
                <a:solidFill>
                  <a:srgbClr val="2D2767"/>
                </a:solidFill>
                <a:latin typeface="Apercu Pro"/>
                <a:ea typeface="+mn-lt"/>
                <a:cs typeface="+mn-lt"/>
              </a:rPr>
              <a:t>.</a:t>
            </a:r>
          </a:p>
          <a:p>
            <a:pPr marL="342900" indent="-342900">
              <a:spcBef>
                <a:spcPts val="200"/>
              </a:spcBef>
              <a:spcAft>
                <a:spcPts val="200"/>
              </a:spcAft>
              <a:buClr>
                <a:srgbClr val="FF003B"/>
              </a:buClr>
              <a:buFont typeface="Arial" panose="020B0604020202020204" pitchFamily="34" charset="0"/>
              <a:buChar char="•"/>
              <a:defRPr/>
            </a:pPr>
            <a:r>
              <a:rPr lang="en-GB" sz="1400">
                <a:solidFill>
                  <a:srgbClr val="2D2767"/>
                </a:solidFill>
                <a:latin typeface="Apercu Pro" panose="020B0604020202020204" charset="0"/>
                <a:ea typeface="+mn-lt"/>
                <a:cs typeface="+mn-lt"/>
              </a:rPr>
              <a:t>Use the Institute of Chartered Accountants' </a:t>
            </a:r>
            <a:r>
              <a:rPr lang="en-GB" sz="1400">
                <a:solidFill>
                  <a:srgbClr val="2D2767"/>
                </a:solidFill>
                <a:latin typeface="Apercu Pro" panose="020B0604020202020204" charset="0"/>
                <a:ea typeface="+mn-lt"/>
                <a:cs typeface="+mn-lt"/>
                <a:hlinkClick r:id="rId15"/>
              </a:rPr>
              <a:t>Brexit Checklist</a:t>
            </a:r>
            <a:r>
              <a:rPr lang="en-GB" sz="1400">
                <a:solidFill>
                  <a:srgbClr val="2D2767"/>
                </a:solidFill>
                <a:latin typeface="Apercu Pro" panose="020B0604020202020204" charset="0"/>
                <a:ea typeface="+mn-lt"/>
                <a:cs typeface="+mn-lt"/>
              </a:rPr>
              <a:t>.</a:t>
            </a:r>
            <a:endParaRPr lang="en-GB" sz="1400">
              <a:solidFill>
                <a:srgbClr val="2D2767"/>
              </a:solidFill>
              <a:latin typeface="Apercu Pro" panose="020B0604020202020204" charset="0"/>
              <a:cs typeface="Calibri"/>
            </a:endParaRPr>
          </a:p>
          <a:p>
            <a:pPr>
              <a:spcBef>
                <a:spcPts val="200"/>
              </a:spcBef>
              <a:spcAft>
                <a:spcPts val="200"/>
              </a:spcAft>
              <a:buClr>
                <a:srgbClr val="FF0000"/>
              </a:buClr>
              <a:defRPr/>
            </a:pPr>
            <a:endParaRPr lang="en-GB" sz="1400" b="1">
              <a:solidFill>
                <a:srgbClr val="2D2767"/>
              </a:solidFill>
              <a:latin typeface="Apercu Pro"/>
              <a:cs typeface="Helvetica"/>
            </a:endParaRPr>
          </a:p>
          <a:p>
            <a:pPr marL="0" marR="0" lvl="0" indent="0" algn="l" defTabSz="914400" rtl="0" eaLnBrk="1" fontAlgn="auto" latinLnBrk="0" hangingPunct="1">
              <a:spcBef>
                <a:spcPts val="200"/>
              </a:spcBef>
              <a:spcAft>
                <a:spcPts val="200"/>
              </a:spcAft>
              <a:buClr>
                <a:srgbClr val="FF0000"/>
              </a:buClr>
              <a:buSzTx/>
              <a:buFontTx/>
              <a:buNone/>
              <a:tabLst/>
              <a:defRPr/>
            </a:pPr>
            <a:r>
              <a:rPr lang="en-GB" sz="1400" b="1">
                <a:solidFill>
                  <a:srgbClr val="2D2767"/>
                </a:solidFill>
                <a:latin typeface="Apercu Pro"/>
                <a:cs typeface="Helvetica"/>
              </a:rPr>
              <a:t>The Devolved Administrations have also published their own guidance:</a:t>
            </a:r>
          </a:p>
          <a:p>
            <a:pPr marL="342900" marR="0" lvl="0" indent="-342900" algn="l" defTabSz="914400" rtl="0" eaLnBrk="1" fontAlgn="auto" latinLnBrk="0" hangingPunct="1">
              <a:spcBef>
                <a:spcPts val="200"/>
              </a:spcBef>
              <a:spcAft>
                <a:spcPts val="200"/>
              </a:spcAft>
              <a:buClr>
                <a:srgbClr val="FF003B"/>
              </a:buClr>
              <a:buSzTx/>
              <a:buFont typeface="Arial" panose="020B0604020202020204" pitchFamily="34" charset="0"/>
              <a:buChar char="•"/>
              <a:tabLst/>
              <a:defRPr/>
            </a:pPr>
            <a:r>
              <a:rPr kumimoji="0" lang="en-GB" sz="1400" b="1" i="0" u="none" strike="noStrike" kern="1200" cap="none" spc="0" normalizeH="0" baseline="0" noProof="0">
                <a:ln>
                  <a:noFill/>
                </a:ln>
                <a:solidFill>
                  <a:srgbClr val="0070C0"/>
                </a:solidFill>
                <a:effectLst/>
                <a:uLnTx/>
                <a:uFillTx/>
                <a:latin typeface="Apercu Pro"/>
                <a:ea typeface="+mn-ea"/>
                <a:cs typeface="Helvetica"/>
                <a:hlinkClick r:id="rId16">
                  <a:extLst>
                    <a:ext uri="{A12FA001-AC4F-418D-AE19-62706E023703}">
                      <ahyp:hlinkClr xmlns:ahyp="http://schemas.microsoft.com/office/drawing/2018/hyperlinkcolor" val="tx"/>
                    </a:ext>
                  </a:extLst>
                </a:hlinkClick>
              </a:rPr>
              <a:t>Scotland</a:t>
            </a:r>
            <a:endParaRPr kumimoji="0" lang="en-GB" sz="1400" b="1" i="0" u="none" strike="noStrike" kern="1200" cap="none" spc="0" normalizeH="0" baseline="0" noProof="0">
              <a:ln>
                <a:noFill/>
              </a:ln>
              <a:solidFill>
                <a:srgbClr val="0070C0"/>
              </a:solidFill>
              <a:effectLst/>
              <a:uLnTx/>
              <a:uFillTx/>
              <a:latin typeface="Apercu Pro"/>
              <a:ea typeface="+mn-ea"/>
              <a:cs typeface="Helvetica"/>
            </a:endParaRPr>
          </a:p>
          <a:p>
            <a:pPr marL="342900" marR="0" lvl="0" indent="-342900" algn="l" defTabSz="914400" rtl="0" eaLnBrk="1" fontAlgn="auto" latinLnBrk="0" hangingPunct="1">
              <a:spcBef>
                <a:spcPts val="200"/>
              </a:spcBef>
              <a:spcAft>
                <a:spcPts val="200"/>
              </a:spcAft>
              <a:buClr>
                <a:srgbClr val="FF003B"/>
              </a:buClr>
              <a:buSzTx/>
              <a:buFont typeface="Arial" panose="020B0604020202020204" pitchFamily="34" charset="0"/>
              <a:buChar char="•"/>
              <a:tabLst/>
              <a:defRPr/>
            </a:pPr>
            <a:r>
              <a:rPr kumimoji="0" lang="en-GB" sz="1400" b="1" i="0" u="none" strike="noStrike" kern="1200" cap="none" spc="0" normalizeH="0" baseline="0" noProof="0">
                <a:ln>
                  <a:noFill/>
                </a:ln>
                <a:solidFill>
                  <a:srgbClr val="0070C0"/>
                </a:solidFill>
                <a:effectLst/>
                <a:uLnTx/>
                <a:uFillTx/>
                <a:latin typeface="Apercu Pro"/>
                <a:ea typeface="+mn-ea"/>
                <a:cs typeface="Helvetica"/>
                <a:hlinkClick r:id="rId17">
                  <a:extLst>
                    <a:ext uri="{A12FA001-AC4F-418D-AE19-62706E023703}">
                      <ahyp:hlinkClr xmlns:ahyp="http://schemas.microsoft.com/office/drawing/2018/hyperlinkcolor" val="tx"/>
                    </a:ext>
                  </a:extLst>
                </a:hlinkClick>
              </a:rPr>
              <a:t>Wales</a:t>
            </a:r>
            <a:endParaRPr kumimoji="0" lang="en-GB" sz="1400" b="1" i="0" u="none" strike="noStrike" kern="1200" cap="none" spc="0" normalizeH="0" baseline="0" noProof="0">
              <a:ln>
                <a:noFill/>
              </a:ln>
              <a:solidFill>
                <a:srgbClr val="0070C0"/>
              </a:solidFill>
              <a:effectLst/>
              <a:uLnTx/>
              <a:uFillTx/>
              <a:latin typeface="Apercu Pro"/>
              <a:ea typeface="+mn-ea"/>
              <a:cs typeface="Helvetica"/>
            </a:endParaRPr>
          </a:p>
          <a:p>
            <a:pPr marL="342900" marR="0" lvl="0" indent="-342900" algn="l" defTabSz="914400" rtl="0" eaLnBrk="1" fontAlgn="auto" latinLnBrk="0" hangingPunct="1">
              <a:spcBef>
                <a:spcPts val="200"/>
              </a:spcBef>
              <a:spcAft>
                <a:spcPts val="200"/>
              </a:spcAft>
              <a:buClr>
                <a:srgbClr val="FF003B"/>
              </a:buClr>
              <a:buSzTx/>
              <a:buFont typeface="Arial" panose="020B0604020202020204" pitchFamily="34" charset="0"/>
              <a:buChar char="•"/>
              <a:tabLst/>
              <a:defRPr/>
            </a:pPr>
            <a:r>
              <a:rPr kumimoji="0" lang="en-GB" sz="1400" b="1" i="0" u="none" strike="noStrike" kern="1200" cap="none" spc="0" normalizeH="0" baseline="0" noProof="0">
                <a:ln>
                  <a:noFill/>
                </a:ln>
                <a:solidFill>
                  <a:srgbClr val="0070C0"/>
                </a:solidFill>
                <a:effectLst/>
                <a:uLnTx/>
                <a:uFillTx/>
                <a:latin typeface="Apercu Pro"/>
                <a:ea typeface="+mn-ea"/>
                <a:cs typeface="Helvetica"/>
                <a:hlinkClick r:id="rId18">
                  <a:extLst>
                    <a:ext uri="{A12FA001-AC4F-418D-AE19-62706E023703}">
                      <ahyp:hlinkClr xmlns:ahyp="http://schemas.microsoft.com/office/drawing/2018/hyperlinkcolor" val="tx"/>
                    </a:ext>
                  </a:extLst>
                </a:hlinkClick>
              </a:rPr>
              <a:t>Northern Ireland</a:t>
            </a:r>
            <a:endParaRPr kumimoji="0" lang="en-GB" sz="1400" b="1" i="0" u="none" strike="noStrike" kern="1200" cap="none" spc="0" normalizeH="0" baseline="0" noProof="0">
              <a:ln>
                <a:noFill/>
              </a:ln>
              <a:solidFill>
                <a:srgbClr val="0070C0"/>
              </a:solidFill>
              <a:effectLst/>
              <a:uLnTx/>
              <a:uFillTx/>
              <a:latin typeface="Apercu Pro"/>
              <a:ea typeface="+mn-ea"/>
              <a:cs typeface="Helvetica"/>
            </a:endParaRPr>
          </a:p>
        </p:txBody>
      </p:sp>
      <p:sp>
        <p:nvSpPr>
          <p:cNvPr id="8" name="TextBox 7">
            <a:extLst>
              <a:ext uri="{FF2B5EF4-FFF2-40B4-BE49-F238E27FC236}">
                <a16:creationId xmlns:a16="http://schemas.microsoft.com/office/drawing/2014/main" id="{A0592693-BF2A-4C6C-B167-D596A1A32C96}"/>
              </a:ext>
            </a:extLst>
          </p:cNvPr>
          <p:cNvSpPr txBox="1"/>
          <p:nvPr/>
        </p:nvSpPr>
        <p:spPr>
          <a:xfrm>
            <a:off x="334800" y="496800"/>
            <a:ext cx="1151290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err="1">
                <a:solidFill>
                  <a:srgbClr val="FF003B"/>
                </a:solidFill>
                <a:highlight>
                  <a:srgbClr val="FF003B"/>
                </a:highlight>
                <a:latin typeface="Apercu Pro" panose="020B0604020202020204" charset="0"/>
                <a:cs typeface="Helvetica" panose="020B0604020202020204" pitchFamily="34" charset="0"/>
              </a:rPr>
              <a:t>i</a:t>
            </a:r>
            <a:r>
              <a:rPr lang="en-GB" sz="3200" b="1" err="1">
                <a:solidFill>
                  <a:prstClr val="white"/>
                </a:solidFill>
                <a:highlight>
                  <a:srgbClr val="FF003B"/>
                </a:highlight>
                <a:latin typeface="Apercu Pro" panose="020B0604020202020204" charset="0"/>
                <a:cs typeface="Helvetica" panose="020B0604020202020204" pitchFamily="34" charset="0"/>
              </a:rPr>
              <a:t>FURTHER</a:t>
            </a:r>
            <a:r>
              <a:rPr lang="en-GB" sz="3200" b="1">
                <a:solidFill>
                  <a:prstClr val="white"/>
                </a:solidFill>
                <a:highlight>
                  <a:srgbClr val="FF003B"/>
                </a:highlight>
                <a:latin typeface="Apercu Pro" panose="020B0604020202020204" charset="0"/>
                <a:cs typeface="Helvetica" panose="020B0604020202020204" pitchFamily="34" charset="0"/>
              </a:rPr>
              <a:t> </a:t>
            </a:r>
            <a:r>
              <a:rPr lang="en-GB" sz="3200" b="1" err="1">
                <a:solidFill>
                  <a:prstClr val="white"/>
                </a:solidFill>
                <a:highlight>
                  <a:srgbClr val="FF003B"/>
                </a:highlight>
                <a:latin typeface="Apercu Pro" panose="020B0604020202020204" charset="0"/>
                <a:cs typeface="Helvetica" panose="020B0604020202020204" pitchFamily="34" charset="0"/>
              </a:rPr>
              <a:t>SUPPORT</a:t>
            </a:r>
            <a:r>
              <a:rPr lang="en-GB" sz="3200" b="1" err="1">
                <a:solidFill>
                  <a:srgbClr val="FF003B"/>
                </a:solidFill>
                <a:highlight>
                  <a:srgbClr val="FF003B"/>
                </a:highlight>
                <a:latin typeface="Apercu Pro" panose="020B0604020202020204" charset="0"/>
                <a:cs typeface="Helvetica" panose="020B0604020202020204" pitchFamily="34" charset="0"/>
              </a:rPr>
              <a:t>i</a:t>
            </a:r>
            <a:endParaRPr kumimoji="0" lang="en-GB" sz="3200" b="0" i="0" u="none" strike="noStrike" kern="1200" cap="none" spc="0" normalizeH="0" baseline="0" noProof="0">
              <a:ln>
                <a:noFill/>
              </a:ln>
              <a:solidFill>
                <a:srgbClr val="FF003B"/>
              </a:solidFill>
              <a:effectLst/>
              <a:highlight>
                <a:srgbClr val="FF003B"/>
              </a:highlight>
              <a:uLnTx/>
              <a:uFillTx/>
              <a:latin typeface="Calibri" panose="020F0502020204030204"/>
            </a:endParaRPr>
          </a:p>
        </p:txBody>
      </p:sp>
      <p:sp>
        <p:nvSpPr>
          <p:cNvPr id="2" name="AutoShape 2">
            <a:extLst>
              <a:ext uri="{FF2B5EF4-FFF2-40B4-BE49-F238E27FC236}">
                <a16:creationId xmlns:a16="http://schemas.microsoft.com/office/drawing/2014/main" id="{E101B1D0-AFA6-444F-A9B4-30FDCF6453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a:extLst>
              <a:ext uri="{FF2B5EF4-FFF2-40B4-BE49-F238E27FC236}">
                <a16:creationId xmlns:a16="http://schemas.microsoft.com/office/drawing/2014/main" id="{D972044D-8D8A-4EF6-8892-F7F25480977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Slide Number Placeholder 4">
            <a:extLst>
              <a:ext uri="{FF2B5EF4-FFF2-40B4-BE49-F238E27FC236}">
                <a16:creationId xmlns:a16="http://schemas.microsoft.com/office/drawing/2014/main" id="{80E60DE4-DBA4-4199-9781-A3FAAA6D66D6}"/>
              </a:ext>
            </a:extLst>
          </p:cNvPr>
          <p:cNvSpPr>
            <a:spLocks noGrp="1"/>
          </p:cNvSpPr>
          <p:nvPr>
            <p:ph type="sldNum" sz="quarter" idx="12"/>
          </p:nvPr>
        </p:nvSpPr>
        <p:spPr/>
        <p:txBody>
          <a:bodyPr/>
          <a:lstStyle/>
          <a:p>
            <a:fld id="{85194759-C766-4537-A05C-586298C0C997}" type="slidenum">
              <a:rPr lang="en-GB" smtClean="0"/>
              <a:pPr/>
              <a:t>13</a:t>
            </a:fld>
            <a:endParaRPr lang="en-GB"/>
          </a:p>
        </p:txBody>
      </p:sp>
    </p:spTree>
    <p:extLst>
      <p:ext uri="{BB962C8B-B14F-4D97-AF65-F5344CB8AC3E}">
        <p14:creationId xmlns:p14="http://schemas.microsoft.com/office/powerpoint/2010/main" val="340100163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A699-41D4-43EA-B353-516A7C24A4FD}"/>
              </a:ext>
            </a:extLst>
          </p:cNvPr>
          <p:cNvSpPr txBox="1"/>
          <p:nvPr/>
        </p:nvSpPr>
        <p:spPr>
          <a:xfrm>
            <a:off x="378000" y="1371600"/>
            <a:ext cx="11091246" cy="4532266"/>
          </a:xfrm>
          <a:custGeom>
            <a:avLst/>
            <a:gdLst>
              <a:gd name="connsiteX0" fmla="*/ 0 w 11409080"/>
              <a:gd name="connsiteY0" fmla="*/ 0 h 6350456"/>
              <a:gd name="connsiteX1" fmla="*/ 11409080 w 11409080"/>
              <a:gd name="connsiteY1" fmla="*/ 0 h 6350456"/>
              <a:gd name="connsiteX2" fmla="*/ 11409080 w 11409080"/>
              <a:gd name="connsiteY2" fmla="*/ 6350456 h 6350456"/>
              <a:gd name="connsiteX3" fmla="*/ 0 w 11409080"/>
              <a:gd name="connsiteY3" fmla="*/ 6350456 h 6350456"/>
              <a:gd name="connsiteX4" fmla="*/ 0 w 11409080"/>
              <a:gd name="connsiteY4" fmla="*/ 0 h 6350456"/>
              <a:gd name="connsiteX0" fmla="*/ 0 w 11409080"/>
              <a:gd name="connsiteY0" fmla="*/ 0 h 6350508"/>
              <a:gd name="connsiteX1" fmla="*/ 11409080 w 11409080"/>
              <a:gd name="connsiteY1" fmla="*/ 0 h 6350508"/>
              <a:gd name="connsiteX2" fmla="*/ 11409080 w 11409080"/>
              <a:gd name="connsiteY2" fmla="*/ 6350456 h 6350508"/>
              <a:gd name="connsiteX3" fmla="*/ 5806764 w 11409080"/>
              <a:gd name="connsiteY3" fmla="*/ 4839481 h 6350508"/>
              <a:gd name="connsiteX4" fmla="*/ 0 w 11409080"/>
              <a:gd name="connsiteY4" fmla="*/ 6350456 h 6350508"/>
              <a:gd name="connsiteX5" fmla="*/ 0 w 11409080"/>
              <a:gd name="connsiteY5" fmla="*/ 0 h 6350508"/>
              <a:gd name="connsiteX0" fmla="*/ 5410 w 11414490"/>
              <a:gd name="connsiteY0" fmla="*/ 0 h 6350508"/>
              <a:gd name="connsiteX1" fmla="*/ 11414490 w 11414490"/>
              <a:gd name="connsiteY1" fmla="*/ 0 h 6350508"/>
              <a:gd name="connsiteX2" fmla="*/ 11414490 w 11414490"/>
              <a:gd name="connsiteY2" fmla="*/ 6350456 h 6350508"/>
              <a:gd name="connsiteX3" fmla="*/ 5812174 w 11414490"/>
              <a:gd name="connsiteY3" fmla="*/ 4839481 h 6350508"/>
              <a:gd name="connsiteX4" fmla="*/ 0 w 11414490"/>
              <a:gd name="connsiteY4" fmla="*/ 4867938 h 6350508"/>
              <a:gd name="connsiteX5" fmla="*/ 5410 w 11414490"/>
              <a:gd name="connsiteY5" fmla="*/ 0 h 6350508"/>
              <a:gd name="connsiteX0" fmla="*/ 5410 w 11436132"/>
              <a:gd name="connsiteY0" fmla="*/ 0 h 4873348"/>
              <a:gd name="connsiteX1" fmla="*/ 11414490 w 11436132"/>
              <a:gd name="connsiteY1" fmla="*/ 0 h 4873348"/>
              <a:gd name="connsiteX2" fmla="*/ 11436132 w 11436132"/>
              <a:gd name="connsiteY2" fmla="*/ 4873348 h 4873348"/>
              <a:gd name="connsiteX3" fmla="*/ 5812174 w 11436132"/>
              <a:gd name="connsiteY3" fmla="*/ 4839481 h 4873348"/>
              <a:gd name="connsiteX4" fmla="*/ 0 w 11436132"/>
              <a:gd name="connsiteY4" fmla="*/ 4867938 h 4873348"/>
              <a:gd name="connsiteX5" fmla="*/ 5410 w 11436132"/>
              <a:gd name="connsiteY5" fmla="*/ 0 h 4873348"/>
              <a:gd name="connsiteX0" fmla="*/ 5410 w 11436132"/>
              <a:gd name="connsiteY0" fmla="*/ 0 h 4873348"/>
              <a:gd name="connsiteX1" fmla="*/ 11414490 w 11436132"/>
              <a:gd name="connsiteY1" fmla="*/ 0 h 4873348"/>
              <a:gd name="connsiteX2" fmla="*/ 11436132 w 11436132"/>
              <a:gd name="connsiteY2" fmla="*/ 4873348 h 4873348"/>
              <a:gd name="connsiteX3" fmla="*/ 5812174 w 11436132"/>
              <a:gd name="connsiteY3" fmla="*/ 4839481 h 4873348"/>
              <a:gd name="connsiteX4" fmla="*/ 0 w 11436132"/>
              <a:gd name="connsiteY4" fmla="*/ 4053936 h 4873348"/>
              <a:gd name="connsiteX5" fmla="*/ 5410 w 11436132"/>
              <a:gd name="connsiteY5" fmla="*/ 0 h 4873348"/>
              <a:gd name="connsiteX0" fmla="*/ 5410 w 11436132"/>
              <a:gd name="connsiteY0" fmla="*/ 0 h 4873348"/>
              <a:gd name="connsiteX1" fmla="*/ 11414490 w 11436132"/>
              <a:gd name="connsiteY1" fmla="*/ 0 h 4873348"/>
              <a:gd name="connsiteX2" fmla="*/ 11436132 w 11436132"/>
              <a:gd name="connsiteY2" fmla="*/ 4873348 h 4873348"/>
              <a:gd name="connsiteX3" fmla="*/ 5920387 w 11436132"/>
              <a:gd name="connsiteY3" fmla="*/ 4013084 h 4873348"/>
              <a:gd name="connsiteX4" fmla="*/ 0 w 11436132"/>
              <a:gd name="connsiteY4" fmla="*/ 4053936 h 4873348"/>
              <a:gd name="connsiteX5" fmla="*/ 5410 w 11436132"/>
              <a:gd name="connsiteY5" fmla="*/ 0 h 4873348"/>
              <a:gd name="connsiteX0" fmla="*/ 5410 w 11463185"/>
              <a:gd name="connsiteY0" fmla="*/ 0 h 4053936"/>
              <a:gd name="connsiteX1" fmla="*/ 11414490 w 11463185"/>
              <a:gd name="connsiteY1" fmla="*/ 0 h 4053936"/>
              <a:gd name="connsiteX2" fmla="*/ 11463185 w 11463185"/>
              <a:gd name="connsiteY2" fmla="*/ 4018026 h 4053936"/>
              <a:gd name="connsiteX3" fmla="*/ 5920387 w 11463185"/>
              <a:gd name="connsiteY3" fmla="*/ 4013084 h 4053936"/>
              <a:gd name="connsiteX4" fmla="*/ 0 w 11463185"/>
              <a:gd name="connsiteY4" fmla="*/ 4053936 h 4053936"/>
              <a:gd name="connsiteX5" fmla="*/ 5410 w 11463185"/>
              <a:gd name="connsiteY5" fmla="*/ 0 h 4053936"/>
              <a:gd name="connsiteX0" fmla="*/ 24460 w 11482235"/>
              <a:gd name="connsiteY0" fmla="*/ 0 h 4018026"/>
              <a:gd name="connsiteX1" fmla="*/ 11433540 w 11482235"/>
              <a:gd name="connsiteY1" fmla="*/ 0 h 4018026"/>
              <a:gd name="connsiteX2" fmla="*/ 11482235 w 11482235"/>
              <a:gd name="connsiteY2" fmla="*/ 4018026 h 4018026"/>
              <a:gd name="connsiteX3" fmla="*/ 5939437 w 11482235"/>
              <a:gd name="connsiteY3" fmla="*/ 4013084 h 4018026"/>
              <a:gd name="connsiteX4" fmla="*/ 0 w 11482235"/>
              <a:gd name="connsiteY4" fmla="*/ 3165179 h 4018026"/>
              <a:gd name="connsiteX5" fmla="*/ 24460 w 11482235"/>
              <a:gd name="connsiteY5" fmla="*/ 0 h 4018026"/>
              <a:gd name="connsiteX0" fmla="*/ 24460 w 11482235"/>
              <a:gd name="connsiteY0" fmla="*/ 0 h 4018026"/>
              <a:gd name="connsiteX1" fmla="*/ 11433540 w 11482235"/>
              <a:gd name="connsiteY1" fmla="*/ 0 h 4018026"/>
              <a:gd name="connsiteX2" fmla="*/ 11482235 w 11482235"/>
              <a:gd name="connsiteY2" fmla="*/ 4018026 h 4018026"/>
              <a:gd name="connsiteX3" fmla="*/ 5945787 w 11482235"/>
              <a:gd name="connsiteY3" fmla="*/ 3116665 h 4018026"/>
              <a:gd name="connsiteX4" fmla="*/ 0 w 11482235"/>
              <a:gd name="connsiteY4" fmla="*/ 3165179 h 4018026"/>
              <a:gd name="connsiteX5" fmla="*/ 24460 w 11482235"/>
              <a:gd name="connsiteY5" fmla="*/ 0 h 4018026"/>
              <a:gd name="connsiteX0" fmla="*/ 24460 w 11513985"/>
              <a:gd name="connsiteY0" fmla="*/ 0 h 3165179"/>
              <a:gd name="connsiteX1" fmla="*/ 11433540 w 11513985"/>
              <a:gd name="connsiteY1" fmla="*/ 0 h 3165179"/>
              <a:gd name="connsiteX2" fmla="*/ 11513985 w 11513985"/>
              <a:gd name="connsiteY2" fmla="*/ 3125438 h 3165179"/>
              <a:gd name="connsiteX3" fmla="*/ 5945787 w 11513985"/>
              <a:gd name="connsiteY3" fmla="*/ 3116665 h 3165179"/>
              <a:gd name="connsiteX4" fmla="*/ 0 w 11513985"/>
              <a:gd name="connsiteY4" fmla="*/ 3165179 h 3165179"/>
              <a:gd name="connsiteX5" fmla="*/ 24460 w 11513985"/>
              <a:gd name="connsiteY5" fmla="*/ 0 h 316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3985" h="3165179">
                <a:moveTo>
                  <a:pt x="24460" y="0"/>
                </a:moveTo>
                <a:lnTo>
                  <a:pt x="11433540" y="0"/>
                </a:lnTo>
                <a:lnTo>
                  <a:pt x="11513985" y="3125438"/>
                </a:lnTo>
                <a:lnTo>
                  <a:pt x="5945787" y="3116665"/>
                </a:lnTo>
                <a:lnTo>
                  <a:pt x="0" y="3165179"/>
                </a:lnTo>
                <a:cubicBezTo>
                  <a:pt x="1803" y="1542533"/>
                  <a:pt x="22657" y="1622646"/>
                  <a:pt x="24460" y="0"/>
                </a:cubicBezTo>
                <a:close/>
              </a:path>
            </a:pathLst>
          </a:custGeom>
          <a:noFill/>
        </p:spPr>
        <p:txBody>
          <a:bodyPr wrap="square" lIns="91440" tIns="45720" rIns="91440" bIns="45720" numCol="2" spcCol="180000" anchor="t">
            <a:spAutoFit/>
          </a:bodyPr>
          <a:lstStyle/>
          <a:p>
            <a:pPr>
              <a:spcBef>
                <a:spcPts val="200"/>
              </a:spcBef>
              <a:spcAft>
                <a:spcPts val="200"/>
              </a:spcAft>
              <a:buClr>
                <a:srgbClr val="E61E42"/>
              </a:buClr>
            </a:pPr>
            <a:r>
              <a:rPr lang="en-GB" sz="1300" b="1">
                <a:solidFill>
                  <a:srgbClr val="2D2767"/>
                </a:solidFill>
                <a:latin typeface="Apercu Pro"/>
              </a:rPr>
              <a:t>Borders (Importing and Exporting) </a:t>
            </a:r>
          </a:p>
          <a:p>
            <a:pPr marL="285750" indent="-285750">
              <a:spcBef>
                <a:spcPts val="200"/>
              </a:spcBef>
              <a:spcAft>
                <a:spcPts val="200"/>
              </a:spcAft>
              <a:buClr>
                <a:srgbClr val="FF003B"/>
              </a:buClr>
              <a:buFont typeface="Arial" panose="020B0604020202020204" pitchFamily="34" charset="0"/>
              <a:buChar char="•"/>
            </a:pPr>
            <a:r>
              <a:rPr lang="en-GB" sz="1300">
                <a:solidFill>
                  <a:srgbClr val="2D2767"/>
                </a:solidFill>
                <a:latin typeface="Apercu Pro"/>
                <a:ea typeface="Arial" panose="020B0604020202020204" pitchFamily="34" charset="0"/>
              </a:rPr>
              <a:t>Customs </a:t>
            </a:r>
            <a:r>
              <a:rPr lang="en-GB" sz="1300">
                <a:solidFill>
                  <a:srgbClr val="2D2767"/>
                </a:solidFill>
                <a:latin typeface="Apercu Pro"/>
              </a:rPr>
              <a:t>declarations, simplified customs procedures, duties and tariffs: </a:t>
            </a:r>
            <a:r>
              <a:rPr lang="en-GB" sz="1300" b="1">
                <a:solidFill>
                  <a:srgbClr val="2D2767"/>
                </a:solidFill>
                <a:latin typeface="Apercu Pro"/>
              </a:rPr>
              <a:t>0300 322 9434 </a:t>
            </a:r>
          </a:p>
          <a:p>
            <a:pPr marL="285750" indent="-285750">
              <a:spcBef>
                <a:spcPts val="200"/>
              </a:spcBef>
              <a:spcAft>
                <a:spcPts val="200"/>
              </a:spcAft>
              <a:buClr>
                <a:srgbClr val="FF003B"/>
              </a:buClr>
              <a:buFont typeface="Arial" panose="020B0604020202020204" pitchFamily="34" charset="0"/>
              <a:buChar char="•"/>
            </a:pPr>
            <a:r>
              <a:rPr lang="en-GB" sz="1300">
                <a:solidFill>
                  <a:srgbClr val="2D2767"/>
                </a:solidFill>
                <a:latin typeface="Apercu Pro"/>
              </a:rPr>
              <a:t>Trader import and export licences and certificates of free sale: </a:t>
            </a:r>
            <a:r>
              <a:rPr lang="en-GB" sz="1300" b="1">
                <a:solidFill>
                  <a:srgbClr val="2D2767"/>
                </a:solidFill>
                <a:latin typeface="Apercu Pro"/>
              </a:rPr>
              <a:t>03300 416500</a:t>
            </a:r>
          </a:p>
          <a:p>
            <a:pPr marL="285750" indent="-285750">
              <a:spcBef>
                <a:spcPts val="200"/>
              </a:spcBef>
              <a:spcAft>
                <a:spcPts val="200"/>
              </a:spcAft>
              <a:buClr>
                <a:srgbClr val="FF003B"/>
              </a:buClr>
              <a:buFont typeface="Arial" panose="020B0604020202020204" pitchFamily="34" charset="0"/>
              <a:buChar char="•"/>
            </a:pPr>
            <a:r>
              <a:rPr lang="en-GB" sz="1300">
                <a:solidFill>
                  <a:srgbClr val="2D2767"/>
                </a:solidFill>
                <a:latin typeface="Apercu Pro"/>
              </a:rPr>
              <a:t>For exporting food, drink and agricultural products: </a:t>
            </a:r>
            <a:r>
              <a:rPr lang="en-GB" sz="1300" b="1">
                <a:solidFill>
                  <a:srgbClr val="2D2767"/>
                </a:solidFill>
                <a:latin typeface="Apercu Pro"/>
              </a:rPr>
              <a:t>0300 020 0301</a:t>
            </a:r>
          </a:p>
          <a:p>
            <a:pPr marL="285750" indent="-285750">
              <a:spcBef>
                <a:spcPts val="200"/>
              </a:spcBef>
              <a:spcAft>
                <a:spcPts val="200"/>
              </a:spcAft>
              <a:buClr>
                <a:srgbClr val="FF003B"/>
              </a:buClr>
              <a:buFont typeface="Arial" panose="020B0604020202020204" pitchFamily="34" charset="0"/>
              <a:buChar char="•"/>
            </a:pPr>
            <a:r>
              <a:rPr lang="en-GB" sz="1300">
                <a:solidFill>
                  <a:srgbClr val="2D2767"/>
                </a:solidFill>
                <a:latin typeface="Apercu Pro"/>
              </a:rPr>
              <a:t>Import and export of timber: </a:t>
            </a:r>
            <a:r>
              <a:rPr lang="en-GB" sz="1300" b="1">
                <a:solidFill>
                  <a:srgbClr val="2D2767"/>
                </a:solidFill>
                <a:latin typeface="Apercu Pro"/>
              </a:rPr>
              <a:t>0300 067 5155 </a:t>
            </a:r>
          </a:p>
          <a:p>
            <a:pPr marL="285750" indent="-285750">
              <a:spcBef>
                <a:spcPts val="200"/>
              </a:spcBef>
              <a:spcAft>
                <a:spcPts val="200"/>
              </a:spcAft>
              <a:buClr>
                <a:srgbClr val="FF003B"/>
              </a:buClr>
              <a:buFont typeface="Arial" panose="020B0604020202020204" pitchFamily="34" charset="0"/>
              <a:buChar char="•"/>
            </a:pPr>
            <a:r>
              <a:rPr lang="en-GB" sz="1300">
                <a:solidFill>
                  <a:srgbClr val="2D2767"/>
                </a:solidFill>
                <a:latin typeface="Apercu Pro"/>
              </a:rPr>
              <a:t>Plants and plant products: </a:t>
            </a:r>
            <a:r>
              <a:rPr lang="en-GB" sz="1300" b="1">
                <a:solidFill>
                  <a:srgbClr val="2D2767"/>
                </a:solidFill>
                <a:latin typeface="Apercu Pro"/>
              </a:rPr>
              <a:t>0300 1000 313</a:t>
            </a:r>
          </a:p>
          <a:p>
            <a:pPr marL="285750" indent="-285750">
              <a:spcBef>
                <a:spcPts val="200"/>
              </a:spcBef>
              <a:spcAft>
                <a:spcPts val="200"/>
              </a:spcAft>
              <a:buClr>
                <a:srgbClr val="FF003B"/>
              </a:buClr>
              <a:buFont typeface="Arial" panose="020B0604020202020204" pitchFamily="34" charset="0"/>
              <a:buChar char="•"/>
            </a:pPr>
            <a:r>
              <a:rPr lang="en-GB" sz="1300">
                <a:solidFill>
                  <a:srgbClr val="2D2767"/>
                </a:solidFill>
                <a:latin typeface="Apercu Pro"/>
              </a:rPr>
              <a:t>Importing and exporting of waste: </a:t>
            </a:r>
            <a:r>
              <a:rPr lang="en-GB" sz="1300" b="1">
                <a:solidFill>
                  <a:srgbClr val="2D2767"/>
                </a:solidFill>
                <a:latin typeface="Apercu Pro"/>
              </a:rPr>
              <a:t>03708 506 506</a:t>
            </a:r>
          </a:p>
          <a:p>
            <a:pPr marL="285750" indent="-285750">
              <a:spcBef>
                <a:spcPts val="200"/>
              </a:spcBef>
              <a:spcAft>
                <a:spcPts val="200"/>
              </a:spcAft>
              <a:buClr>
                <a:srgbClr val="FF003B"/>
              </a:buClr>
              <a:buFont typeface="Arial" panose="020B0604020202020204" pitchFamily="34" charset="0"/>
              <a:buChar char="•"/>
            </a:pPr>
            <a:r>
              <a:rPr lang="en-GB" sz="1300">
                <a:solidFill>
                  <a:srgbClr val="002060"/>
                </a:solidFill>
                <a:latin typeface="Apercu Pro"/>
              </a:rPr>
              <a:t>Vehicles enquiries: </a:t>
            </a:r>
            <a:r>
              <a:rPr lang="en-GB" sz="1300" b="1">
                <a:solidFill>
                  <a:srgbClr val="002060"/>
                </a:solidFill>
                <a:latin typeface="Apercu Pro"/>
              </a:rPr>
              <a:t>0300 790 6802</a:t>
            </a:r>
          </a:p>
          <a:p>
            <a:pPr marL="285750" indent="-285750">
              <a:spcBef>
                <a:spcPts val="200"/>
              </a:spcBef>
              <a:spcAft>
                <a:spcPts val="200"/>
              </a:spcAft>
              <a:buClr>
                <a:srgbClr val="FF003B"/>
              </a:buClr>
              <a:buFont typeface="Arial" panose="020B0604020202020204" pitchFamily="34" charset="0"/>
              <a:buChar char="•"/>
            </a:pPr>
            <a:r>
              <a:rPr lang="en-GB" sz="1300">
                <a:solidFill>
                  <a:srgbClr val="002060"/>
                </a:solidFill>
                <a:latin typeface="Apercu Pro"/>
              </a:rPr>
              <a:t>Driving licences and International driving permits: </a:t>
            </a:r>
            <a:r>
              <a:rPr lang="en-GB" sz="1300" b="1">
                <a:solidFill>
                  <a:srgbClr val="002060"/>
                </a:solidFill>
                <a:latin typeface="Apercu Pro"/>
              </a:rPr>
              <a:t>0300 790 6802 </a:t>
            </a:r>
          </a:p>
          <a:p>
            <a:pPr marL="285750" indent="-285750">
              <a:spcBef>
                <a:spcPts val="200"/>
              </a:spcBef>
              <a:spcAft>
                <a:spcPts val="200"/>
              </a:spcAft>
              <a:buClr>
                <a:srgbClr val="FF003B"/>
              </a:buClr>
              <a:buFont typeface="Arial" panose="020B0604020202020204" pitchFamily="34" charset="0"/>
              <a:buChar char="•"/>
            </a:pPr>
            <a:r>
              <a:rPr lang="en-GB" sz="1300">
                <a:solidFill>
                  <a:srgbClr val="002060"/>
                </a:solidFill>
                <a:latin typeface="Apercu Pro"/>
              </a:rPr>
              <a:t>Importing and exporting vehicle and trailer registration: </a:t>
            </a:r>
            <a:r>
              <a:rPr lang="en-GB" sz="1300" b="1">
                <a:solidFill>
                  <a:srgbClr val="002060"/>
                </a:solidFill>
                <a:latin typeface="Apercu Pro"/>
              </a:rPr>
              <a:t>0300 790 6802</a:t>
            </a:r>
          </a:p>
          <a:p>
            <a:pPr marL="285750" indent="-285750">
              <a:spcBef>
                <a:spcPts val="200"/>
              </a:spcBef>
              <a:spcAft>
                <a:spcPts val="200"/>
              </a:spcAft>
              <a:buClr>
                <a:srgbClr val="FF003B"/>
              </a:buClr>
              <a:buFont typeface="Arial" panose="020B0604020202020204" pitchFamily="34" charset="0"/>
              <a:buChar char="•"/>
            </a:pPr>
            <a:r>
              <a:rPr lang="en-GB" sz="1300">
                <a:solidFill>
                  <a:srgbClr val="002060"/>
                </a:solidFill>
                <a:latin typeface="Apercu Pro"/>
              </a:rPr>
              <a:t>Operator licence and permits: </a:t>
            </a:r>
            <a:r>
              <a:rPr lang="en-GB" sz="1300" b="1">
                <a:solidFill>
                  <a:srgbClr val="002060"/>
                </a:solidFill>
                <a:latin typeface="Apercu Pro"/>
              </a:rPr>
              <a:t>0300 790 6801</a:t>
            </a:r>
          </a:p>
          <a:p>
            <a:pPr marL="285750" indent="-285750">
              <a:spcBef>
                <a:spcPts val="200"/>
              </a:spcBef>
              <a:spcAft>
                <a:spcPts val="200"/>
              </a:spcAft>
              <a:buClr>
                <a:srgbClr val="FF003B"/>
              </a:buClr>
              <a:buFont typeface="Arial" panose="020B0604020202020204" pitchFamily="34" charset="0"/>
              <a:buChar char="•"/>
            </a:pPr>
            <a:r>
              <a:rPr lang="en-GB" sz="1300">
                <a:solidFill>
                  <a:srgbClr val="002060"/>
                </a:solidFill>
                <a:latin typeface="Apercu Pro"/>
              </a:rPr>
              <a:t>Certificate of Professional Competence (CPC): </a:t>
            </a:r>
            <a:r>
              <a:rPr lang="en-GB" sz="1300" b="1">
                <a:solidFill>
                  <a:srgbClr val="002060"/>
                </a:solidFill>
                <a:latin typeface="Apercu Pro"/>
              </a:rPr>
              <a:t>0300 790 6801</a:t>
            </a:r>
          </a:p>
          <a:p>
            <a:pPr marL="285750" indent="-285750">
              <a:spcBef>
                <a:spcPts val="200"/>
              </a:spcBef>
              <a:spcAft>
                <a:spcPts val="200"/>
              </a:spcAft>
              <a:buClr>
                <a:srgbClr val="FF003B"/>
              </a:buClr>
              <a:buFont typeface="Arial" panose="020B0604020202020204" pitchFamily="34" charset="0"/>
              <a:buChar char="•"/>
            </a:pPr>
            <a:r>
              <a:rPr lang="en-GB" sz="1300">
                <a:solidFill>
                  <a:srgbClr val="002060"/>
                </a:solidFill>
                <a:latin typeface="Apercu Pro"/>
              </a:rPr>
              <a:t>Moving </a:t>
            </a:r>
            <a:r>
              <a:rPr lang="en-GB" sz="1300" err="1">
                <a:solidFill>
                  <a:srgbClr val="002060"/>
                </a:solidFill>
                <a:latin typeface="Apercu Pro"/>
              </a:rPr>
              <a:t>agrifood</a:t>
            </a:r>
            <a:r>
              <a:rPr lang="en-GB" sz="1300">
                <a:solidFill>
                  <a:srgbClr val="002060"/>
                </a:solidFill>
                <a:latin typeface="Apercu Pro"/>
              </a:rPr>
              <a:t> goods to Northern Ireland: </a:t>
            </a:r>
            <a:r>
              <a:rPr lang="en-GB" sz="1300" b="1">
                <a:solidFill>
                  <a:srgbClr val="002060"/>
                </a:solidFill>
                <a:latin typeface="Apercu Pro"/>
              </a:rPr>
              <a:t>0330 0416 580</a:t>
            </a:r>
          </a:p>
          <a:p>
            <a:pPr marL="285750" indent="-285750">
              <a:spcBef>
                <a:spcPts val="200"/>
              </a:spcBef>
              <a:spcAft>
                <a:spcPts val="200"/>
              </a:spcAft>
              <a:buClr>
                <a:srgbClr val="E61E42"/>
              </a:buClr>
              <a:buFont typeface="Wingdings" panose="05000000000000000000" pitchFamily="2" charset="2"/>
              <a:buChar char="§"/>
            </a:pPr>
            <a:endParaRPr lang="en-GB" sz="1300" b="1">
              <a:solidFill>
                <a:srgbClr val="002060"/>
              </a:solidFill>
              <a:latin typeface="Apercu Pro"/>
            </a:endParaRPr>
          </a:p>
          <a:p>
            <a:pPr marL="285750" indent="-285750">
              <a:spcBef>
                <a:spcPts val="200"/>
              </a:spcBef>
              <a:spcAft>
                <a:spcPts val="200"/>
              </a:spcAft>
              <a:buClr>
                <a:srgbClr val="E61E42"/>
              </a:buClr>
              <a:buFont typeface="Wingdings" panose="05000000000000000000" pitchFamily="2" charset="2"/>
              <a:buChar char="§"/>
            </a:pPr>
            <a:endParaRPr lang="en-GB" sz="1300" b="1">
              <a:solidFill>
                <a:srgbClr val="002060"/>
              </a:solidFill>
              <a:latin typeface="Apercu Pro"/>
            </a:endParaRPr>
          </a:p>
          <a:p>
            <a:pPr marL="285750" indent="-285750">
              <a:spcBef>
                <a:spcPts val="200"/>
              </a:spcBef>
              <a:spcAft>
                <a:spcPts val="200"/>
              </a:spcAft>
              <a:buClr>
                <a:srgbClr val="E61E42"/>
              </a:buClr>
              <a:buFont typeface="Wingdings" panose="05000000000000000000" pitchFamily="2" charset="2"/>
              <a:buChar char="§"/>
            </a:pPr>
            <a:endParaRPr lang="en-GB" sz="1300" b="1">
              <a:solidFill>
                <a:srgbClr val="002060"/>
              </a:solidFill>
              <a:latin typeface="Apercu Pro"/>
            </a:endParaRPr>
          </a:p>
          <a:p>
            <a:pPr marL="285750" indent="-285750">
              <a:spcBef>
                <a:spcPts val="200"/>
              </a:spcBef>
              <a:spcAft>
                <a:spcPts val="200"/>
              </a:spcAft>
              <a:buClr>
                <a:srgbClr val="E61E42"/>
              </a:buClr>
              <a:buFont typeface="Wingdings" panose="05000000000000000000" pitchFamily="2" charset="2"/>
              <a:buChar char="§"/>
            </a:pPr>
            <a:endParaRPr lang="en-GB" sz="1300" b="1">
              <a:solidFill>
                <a:srgbClr val="002060"/>
              </a:solidFill>
              <a:latin typeface="Apercu Pro"/>
            </a:endParaRPr>
          </a:p>
          <a:p>
            <a:pPr marL="285750" indent="-285750">
              <a:spcBef>
                <a:spcPts val="200"/>
              </a:spcBef>
              <a:spcAft>
                <a:spcPts val="200"/>
              </a:spcAft>
              <a:buClr>
                <a:srgbClr val="E61E42"/>
              </a:buClr>
              <a:buFont typeface="Wingdings" panose="05000000000000000000" pitchFamily="2" charset="2"/>
              <a:buChar char="§"/>
            </a:pPr>
            <a:endParaRPr lang="en-GB" sz="1300" b="1">
              <a:solidFill>
                <a:srgbClr val="002060"/>
              </a:solidFill>
              <a:latin typeface="Apercu Pro"/>
            </a:endParaRPr>
          </a:p>
        </p:txBody>
      </p:sp>
      <p:sp>
        <p:nvSpPr>
          <p:cNvPr id="2" name="TextBox 1">
            <a:extLst>
              <a:ext uri="{FF2B5EF4-FFF2-40B4-BE49-F238E27FC236}">
                <a16:creationId xmlns:a16="http://schemas.microsoft.com/office/drawing/2014/main" id="{772FCFA7-220C-43DA-8208-9620B67D001F}"/>
              </a:ext>
            </a:extLst>
          </p:cNvPr>
          <p:cNvSpPr txBox="1"/>
          <p:nvPr/>
        </p:nvSpPr>
        <p:spPr>
          <a:xfrm>
            <a:off x="334325" y="496800"/>
            <a:ext cx="11512905" cy="584775"/>
          </a:xfrm>
          <a:prstGeom prst="rect">
            <a:avLst/>
          </a:prstGeom>
          <a:noFill/>
        </p:spPr>
        <p:txBody>
          <a:bodyPr wrap="square" lIns="91440" tIns="45720" rIns="91440" bIns="45720" anchor="t">
            <a:spAutoFit/>
          </a:bodyPr>
          <a:lstStyle/>
          <a:p>
            <a:pPr>
              <a:defRPr/>
            </a:pPr>
            <a:r>
              <a:rPr lang="en-GB" sz="3200" b="1" err="1">
                <a:solidFill>
                  <a:srgbClr val="FF003B"/>
                </a:solidFill>
                <a:highlight>
                  <a:srgbClr val="FF003B"/>
                </a:highlight>
                <a:latin typeface="Apercu Pro"/>
                <a:cs typeface="Helvetica"/>
              </a:rPr>
              <a:t>i</a:t>
            </a:r>
            <a:r>
              <a:rPr lang="en-GB" sz="3200" b="1" err="1">
                <a:solidFill>
                  <a:schemeClr val="bg1"/>
                </a:solidFill>
                <a:highlight>
                  <a:srgbClr val="FF003B"/>
                </a:highlight>
                <a:latin typeface="Apercu Pro"/>
                <a:cs typeface="Helvetica"/>
              </a:rPr>
              <a:t>HELPLINE</a:t>
            </a:r>
            <a:r>
              <a:rPr lang="en-GB" sz="3200" b="1">
                <a:solidFill>
                  <a:schemeClr val="bg1"/>
                </a:solidFill>
                <a:highlight>
                  <a:srgbClr val="FF003B"/>
                </a:highlight>
                <a:latin typeface="Apercu Pro"/>
                <a:cs typeface="Helvetica"/>
              </a:rPr>
              <a:t> </a:t>
            </a:r>
            <a:r>
              <a:rPr lang="en-GB" sz="3200" b="1" err="1">
                <a:solidFill>
                  <a:schemeClr val="bg1"/>
                </a:solidFill>
                <a:highlight>
                  <a:srgbClr val="FF003B"/>
                </a:highlight>
                <a:latin typeface="Apercu Pro"/>
                <a:cs typeface="Helvetica"/>
              </a:rPr>
              <a:t>NUMBERS</a:t>
            </a:r>
            <a:r>
              <a:rPr lang="en-GB" sz="3200" b="1" err="1">
                <a:solidFill>
                  <a:srgbClr val="FF003B"/>
                </a:solidFill>
                <a:highlight>
                  <a:srgbClr val="FF003B"/>
                </a:highlight>
                <a:latin typeface="Apercu Pro"/>
                <a:cs typeface="Helvetica"/>
              </a:rPr>
              <a:t>i</a:t>
            </a:r>
            <a:endParaRPr kumimoji="0" lang="en-GB" sz="3200" b="0" i="0" u="none" strike="noStrike" kern="1200" cap="none" spc="0" normalizeH="0" baseline="0" noProof="0">
              <a:ln>
                <a:noFill/>
              </a:ln>
              <a:solidFill>
                <a:srgbClr val="FF003B"/>
              </a:solidFill>
              <a:effectLst/>
              <a:highlight>
                <a:srgbClr val="FF003B"/>
              </a:highligh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251ED67-F3D8-4F30-B68B-B28791D6EE57}"/>
              </a:ext>
            </a:extLst>
          </p:cNvPr>
          <p:cNvSpPr txBox="1"/>
          <p:nvPr/>
        </p:nvSpPr>
        <p:spPr>
          <a:xfrm>
            <a:off x="6453129" y="1635767"/>
            <a:ext cx="5738871" cy="3990836"/>
          </a:xfrm>
          <a:prstGeom prst="rect">
            <a:avLst/>
          </a:prstGeom>
          <a:noFill/>
        </p:spPr>
        <p:txBody>
          <a:bodyPr wrap="square">
            <a:spAutoFit/>
          </a:bodyPr>
          <a:lstStyle/>
          <a:p>
            <a:pPr>
              <a:spcBef>
                <a:spcPts val="200"/>
              </a:spcBef>
              <a:spcAft>
                <a:spcPts val="200"/>
              </a:spcAft>
              <a:buClr>
                <a:srgbClr val="E61E42"/>
              </a:buClr>
            </a:pPr>
            <a:r>
              <a:rPr lang="en-GB" sz="1400" b="1">
                <a:solidFill>
                  <a:srgbClr val="2D2767"/>
                </a:solidFill>
                <a:latin typeface="Apercu Pro" panose="020B0604020202020204" charset="0"/>
              </a:rPr>
              <a:t>Economy</a:t>
            </a:r>
          </a:p>
          <a:p>
            <a:pPr marL="285750" indent="-285750">
              <a:spcBef>
                <a:spcPts val="200"/>
              </a:spcBef>
              <a:spcAft>
                <a:spcPts val="200"/>
              </a:spcAft>
              <a:buClr>
                <a:srgbClr val="FF003B"/>
              </a:buClr>
              <a:buFont typeface="Arial" panose="020B0604020202020204" pitchFamily="34" charset="0"/>
              <a:buChar char="•"/>
            </a:pPr>
            <a:r>
              <a:rPr lang="en-GB" sz="1400">
                <a:solidFill>
                  <a:srgbClr val="002060"/>
                </a:solidFill>
                <a:latin typeface="Apercu Pro" panose="020B0604020202020204" charset="0"/>
              </a:rPr>
              <a:t>Regulation of manufactured goods: </a:t>
            </a:r>
            <a:r>
              <a:rPr lang="en-GB" sz="1400" b="1">
                <a:solidFill>
                  <a:srgbClr val="002060"/>
                </a:solidFill>
                <a:latin typeface="Apercu Pro" panose="020B0604020202020204" charset="0"/>
              </a:rPr>
              <a:t>0121 345 1201  </a:t>
            </a:r>
          </a:p>
          <a:p>
            <a:pPr marL="285750" indent="-285750">
              <a:spcBef>
                <a:spcPts val="200"/>
              </a:spcBef>
              <a:spcAft>
                <a:spcPts val="200"/>
              </a:spcAft>
              <a:buClr>
                <a:srgbClr val="FF003B"/>
              </a:buClr>
              <a:buFont typeface="Arial" panose="020B0604020202020204" pitchFamily="34" charset="0"/>
              <a:buChar char="•"/>
            </a:pPr>
            <a:r>
              <a:rPr lang="en-GB" sz="1400">
                <a:solidFill>
                  <a:srgbClr val="002060"/>
                </a:solidFill>
                <a:latin typeface="Apercu Pro" panose="020B0604020202020204" charset="0"/>
              </a:rPr>
              <a:t>CE / UKCA marking: </a:t>
            </a:r>
            <a:r>
              <a:rPr lang="en-GB" sz="1400" b="1">
                <a:solidFill>
                  <a:srgbClr val="002060"/>
                </a:solidFill>
                <a:latin typeface="Apercu Pro" panose="020B0604020202020204" charset="0"/>
              </a:rPr>
              <a:t>0121 345 1201 </a:t>
            </a:r>
          </a:p>
          <a:p>
            <a:pPr marL="285750" indent="-285750">
              <a:spcBef>
                <a:spcPts val="200"/>
              </a:spcBef>
              <a:spcAft>
                <a:spcPts val="200"/>
              </a:spcAft>
              <a:buClr>
                <a:srgbClr val="FF003B"/>
              </a:buClr>
              <a:buFont typeface="Arial" panose="020B0604020202020204" pitchFamily="34" charset="0"/>
              <a:buChar char="•"/>
            </a:pPr>
            <a:r>
              <a:rPr lang="en-GB" sz="1400">
                <a:solidFill>
                  <a:srgbClr val="002060"/>
                </a:solidFill>
                <a:latin typeface="Apercu Pro" panose="020B0604020202020204" charset="0"/>
              </a:rPr>
              <a:t>Regulation of medicines and medical devices: </a:t>
            </a:r>
            <a:r>
              <a:rPr lang="en-GB" sz="1400" b="1">
                <a:solidFill>
                  <a:srgbClr val="002060"/>
                </a:solidFill>
                <a:latin typeface="Apercu Pro" panose="020B0604020202020204" charset="0"/>
              </a:rPr>
              <a:t>020 3080 6000</a:t>
            </a:r>
          </a:p>
          <a:p>
            <a:pPr marL="285750" indent="-285750">
              <a:spcBef>
                <a:spcPts val="200"/>
              </a:spcBef>
              <a:spcAft>
                <a:spcPts val="200"/>
              </a:spcAft>
              <a:buClr>
                <a:srgbClr val="FF003B"/>
              </a:buClr>
              <a:buFont typeface="Arial" panose="020B0604020202020204" pitchFamily="34" charset="0"/>
              <a:buChar char="•"/>
              <a:defRPr/>
            </a:pPr>
            <a:r>
              <a:rPr lang="en-GB" sz="1400">
                <a:solidFill>
                  <a:srgbClr val="002060"/>
                </a:solidFill>
                <a:latin typeface="Apercu Pro" panose="020B0604020202020204" charset="0"/>
              </a:rPr>
              <a:t>Business Support Helpline (England): </a:t>
            </a:r>
            <a:r>
              <a:rPr lang="en-GB" sz="1400" b="1">
                <a:solidFill>
                  <a:srgbClr val="002060"/>
                </a:solidFill>
                <a:latin typeface="Apercu Pro" panose="020B0604020202020204" charset="0"/>
              </a:rPr>
              <a:t>0800 998 1098 </a:t>
            </a:r>
          </a:p>
          <a:p>
            <a:pPr marL="285750" indent="-285750">
              <a:spcBef>
                <a:spcPts val="200"/>
              </a:spcBef>
              <a:spcAft>
                <a:spcPts val="200"/>
              </a:spcAft>
              <a:buClr>
                <a:srgbClr val="FF003B"/>
              </a:buClr>
              <a:buFont typeface="Arial" panose="020B0604020202020204" pitchFamily="34" charset="0"/>
              <a:buChar char="•"/>
              <a:defRPr/>
            </a:pPr>
            <a:r>
              <a:rPr lang="en-GB" sz="1400">
                <a:solidFill>
                  <a:srgbClr val="002060"/>
                </a:solidFill>
                <a:latin typeface="Apercu Pro" panose="020B0604020202020204" charset="0"/>
              </a:rPr>
              <a:t>Business Support Helpline (Wales): </a:t>
            </a:r>
            <a:r>
              <a:rPr lang="en-GB" sz="1400" b="1">
                <a:solidFill>
                  <a:srgbClr val="002060"/>
                </a:solidFill>
                <a:latin typeface="Apercu Pro" panose="020B0604020202020204" charset="0"/>
              </a:rPr>
              <a:t>0300 060 3000</a:t>
            </a:r>
          </a:p>
          <a:p>
            <a:pPr marL="285750" indent="-285750">
              <a:spcBef>
                <a:spcPts val="200"/>
              </a:spcBef>
              <a:spcAft>
                <a:spcPts val="200"/>
              </a:spcAft>
              <a:buClr>
                <a:srgbClr val="FF003B"/>
              </a:buClr>
              <a:buFont typeface="Arial" panose="020B0604020202020204" pitchFamily="34" charset="0"/>
              <a:buChar char="•"/>
              <a:defRPr/>
            </a:pPr>
            <a:r>
              <a:rPr lang="en-GB" sz="1400">
                <a:solidFill>
                  <a:srgbClr val="002060"/>
                </a:solidFill>
                <a:latin typeface="Apercu Pro" panose="020B0604020202020204" charset="0"/>
              </a:rPr>
              <a:t>Business Support Helpline (Scotland):</a:t>
            </a:r>
            <a:r>
              <a:rPr lang="en-GB" sz="1400">
                <a:solidFill>
                  <a:srgbClr val="000000"/>
                </a:solidFill>
                <a:latin typeface="Apercu Pro" panose="020B0604020202020204" charset="0"/>
                <a:cs typeface="Calibri"/>
              </a:rPr>
              <a:t> </a:t>
            </a:r>
            <a:r>
              <a:rPr lang="en-GB" sz="1400" b="1">
                <a:solidFill>
                  <a:srgbClr val="002060"/>
                </a:solidFill>
                <a:latin typeface="Apercu Pro" panose="020B0604020202020204" charset="0"/>
              </a:rPr>
              <a:t>0300 303 0660</a:t>
            </a:r>
          </a:p>
          <a:p>
            <a:pPr marL="285750" indent="-285750">
              <a:spcBef>
                <a:spcPts val="200"/>
              </a:spcBef>
              <a:spcAft>
                <a:spcPts val="200"/>
              </a:spcAft>
              <a:buClr>
                <a:srgbClr val="FF003B"/>
              </a:buClr>
              <a:buFont typeface="Arial" panose="020B0604020202020204" pitchFamily="34" charset="0"/>
              <a:buChar char="•"/>
              <a:defRPr/>
            </a:pPr>
            <a:r>
              <a:rPr lang="en-GB" sz="1400">
                <a:solidFill>
                  <a:srgbClr val="002060"/>
                </a:solidFill>
                <a:latin typeface="Apercu Pro" panose="020B0604020202020204" charset="0"/>
              </a:rPr>
              <a:t>Business Support Helpline (Northern Ireland):</a:t>
            </a:r>
            <a:r>
              <a:rPr lang="en-GB" sz="1400">
                <a:solidFill>
                  <a:srgbClr val="000000"/>
                </a:solidFill>
                <a:latin typeface="Apercu Pro" panose="020B0604020202020204" charset="0"/>
                <a:cs typeface="Calibri"/>
              </a:rPr>
              <a:t> </a:t>
            </a:r>
            <a:r>
              <a:rPr lang="en-GB" sz="1400" b="1">
                <a:solidFill>
                  <a:srgbClr val="002060"/>
                </a:solidFill>
                <a:latin typeface="Apercu Pro" panose="020B0604020202020204" charset="0"/>
              </a:rPr>
              <a:t>0800 181 4422</a:t>
            </a:r>
          </a:p>
          <a:p>
            <a:pPr marL="285750" indent="-285750">
              <a:spcBef>
                <a:spcPts val="200"/>
              </a:spcBef>
              <a:spcAft>
                <a:spcPts val="200"/>
              </a:spcAft>
              <a:buClr>
                <a:srgbClr val="E61E42"/>
              </a:buClr>
              <a:buFont typeface="Arial" panose="020B0604020202020204" pitchFamily="34" charset="0"/>
              <a:buChar char="•"/>
              <a:defRPr/>
            </a:pPr>
            <a:endParaRPr lang="en-GB" sz="1400" b="1">
              <a:solidFill>
                <a:srgbClr val="002060"/>
              </a:solidFill>
              <a:latin typeface="Apercu Pro" panose="020B0604020202020204" charset="0"/>
            </a:endParaRPr>
          </a:p>
          <a:p>
            <a:pPr>
              <a:spcBef>
                <a:spcPts val="200"/>
              </a:spcBef>
              <a:spcAft>
                <a:spcPts val="200"/>
              </a:spcAft>
              <a:buClr>
                <a:srgbClr val="FF003B"/>
              </a:buClr>
              <a:defRPr/>
            </a:pPr>
            <a:r>
              <a:rPr kumimoji="0" lang="en-GB" sz="1400" b="1" i="0" u="none" strike="noStrike" kern="1200" cap="none" spc="0" normalizeH="0" baseline="0" noProof="0">
                <a:ln>
                  <a:noFill/>
                </a:ln>
                <a:solidFill>
                  <a:srgbClr val="2D2767"/>
                </a:solidFill>
                <a:effectLst/>
                <a:uLnTx/>
                <a:uFillTx/>
                <a:latin typeface="Apercu Pro" panose="020B0604020202020204" charset="0"/>
              </a:rPr>
              <a:t>Other</a:t>
            </a:r>
            <a:endParaRPr lang="en-GB" sz="1400" b="1" i="0" u="none" strike="noStrike" kern="1200" cap="none" spc="0" normalizeH="0" baseline="0" noProof="0">
              <a:ln>
                <a:noFill/>
              </a:ln>
              <a:solidFill>
                <a:srgbClr val="2D2767"/>
              </a:solidFill>
              <a:effectLst/>
              <a:uLnTx/>
              <a:uFillTx/>
              <a:latin typeface="Apercu Pro" panose="020B0604020202020204" charset="0"/>
            </a:endParaRPr>
          </a:p>
          <a:p>
            <a:pPr marL="285750" marR="0" lvl="0" indent="-285750" algn="l" defTabSz="914400" rtl="0" eaLnBrk="1" fontAlgn="auto" latinLnBrk="0" hangingPunct="1">
              <a:lnSpc>
                <a:spcPct val="100000"/>
              </a:lnSpc>
              <a:spcBef>
                <a:spcPts val="200"/>
              </a:spcBef>
              <a:spcAft>
                <a:spcPts val="200"/>
              </a:spcAft>
              <a:buClr>
                <a:srgbClr val="FF003B"/>
              </a:buClr>
              <a:buSzTx/>
              <a:buFont typeface="Arial" panose="020B0604020202020204" pitchFamily="34" charset="0"/>
              <a:buChar char="•"/>
              <a:tabLst/>
              <a:defRPr/>
            </a:pPr>
            <a:r>
              <a:rPr kumimoji="0" lang="en-GB" sz="1400" b="0" i="0" u="none" strike="noStrike" kern="1200" cap="none" spc="0" normalizeH="0" baseline="0" noProof="0">
                <a:ln>
                  <a:noFill/>
                </a:ln>
                <a:solidFill>
                  <a:srgbClr val="2D2767"/>
                </a:solidFill>
                <a:effectLst/>
                <a:uLnTx/>
                <a:uFillTx/>
                <a:latin typeface="Apercu Pro" panose="020B0604020202020204" charset="0"/>
              </a:rPr>
              <a:t>DfE helpline:</a:t>
            </a:r>
            <a:r>
              <a:rPr kumimoji="0" lang="en-GB" sz="1400" b="1" i="0" u="none" strike="noStrike" kern="1200" cap="none" spc="0" normalizeH="0" baseline="0" noProof="0">
                <a:ln>
                  <a:noFill/>
                </a:ln>
                <a:solidFill>
                  <a:srgbClr val="2D2767"/>
                </a:solidFill>
                <a:effectLst/>
                <a:uLnTx/>
                <a:uFillTx/>
                <a:latin typeface="Apercu Pro" panose="020B0604020202020204" charset="0"/>
              </a:rPr>
              <a:t> 0370 000 2288</a:t>
            </a:r>
            <a:endParaRPr lang="en-GB" sz="1400" b="1" i="0" u="none" strike="noStrike" kern="1200" cap="none" spc="0" normalizeH="0" baseline="0" noProof="0">
              <a:ln>
                <a:noFill/>
              </a:ln>
              <a:solidFill>
                <a:srgbClr val="2D2767"/>
              </a:solidFill>
              <a:effectLst/>
              <a:uLnTx/>
              <a:uFillTx/>
              <a:latin typeface="Apercu Pro" panose="020B0604020202020204" charset="0"/>
            </a:endParaRPr>
          </a:p>
          <a:p>
            <a:pPr marL="285750" marR="0" lvl="0" indent="-285750" algn="l" defTabSz="914400" rtl="0" eaLnBrk="1" fontAlgn="auto" latinLnBrk="0" hangingPunct="1">
              <a:lnSpc>
                <a:spcPct val="100000"/>
              </a:lnSpc>
              <a:spcBef>
                <a:spcPts val="200"/>
              </a:spcBef>
              <a:spcAft>
                <a:spcPts val="200"/>
              </a:spcAft>
              <a:buClr>
                <a:srgbClr val="FF003B"/>
              </a:buClr>
              <a:buSzTx/>
              <a:buFont typeface="Arial" panose="020B0604020202020204" pitchFamily="34" charset="0"/>
              <a:buChar char="•"/>
              <a:tabLst/>
              <a:defRPr/>
            </a:pPr>
            <a:r>
              <a:rPr kumimoji="0" lang="en-GB" sz="1400" b="0" i="0" u="none" strike="noStrike" kern="1200" cap="none" spc="0" normalizeH="0" baseline="0" noProof="0">
                <a:ln>
                  <a:noFill/>
                </a:ln>
                <a:solidFill>
                  <a:srgbClr val="2D2767"/>
                </a:solidFill>
                <a:effectLst/>
                <a:uLnTx/>
                <a:uFillTx/>
                <a:latin typeface="Apercu Pro" panose="020B0604020202020204" charset="0"/>
              </a:rPr>
              <a:t>Home Office helpline: </a:t>
            </a:r>
            <a:r>
              <a:rPr kumimoji="0" lang="en-GB" sz="1400" b="1" i="0" u="none" strike="noStrike" kern="1200" cap="none" spc="0" normalizeH="0" baseline="0" noProof="0">
                <a:ln>
                  <a:noFill/>
                </a:ln>
                <a:solidFill>
                  <a:srgbClr val="2D2767"/>
                </a:solidFill>
                <a:effectLst/>
                <a:uLnTx/>
                <a:uFillTx/>
                <a:latin typeface="Apercu Pro" panose="020B0604020202020204" charset="0"/>
              </a:rPr>
              <a:t>0300 790 6268</a:t>
            </a:r>
            <a:endParaRPr lang="en-GB" sz="1400" b="1" i="0" u="none" strike="noStrike" kern="1200" cap="none" spc="0" normalizeH="0" baseline="0" noProof="0">
              <a:ln>
                <a:noFill/>
              </a:ln>
              <a:solidFill>
                <a:srgbClr val="2D2767"/>
              </a:solidFill>
              <a:effectLst/>
              <a:uLnTx/>
              <a:uFillTx/>
              <a:latin typeface="Apercu Pro" panose="020B0604020202020204" charset="0"/>
            </a:endParaRPr>
          </a:p>
          <a:p>
            <a:pPr marL="285750" marR="0" lvl="0" indent="-285750" algn="l" defTabSz="914400" rtl="0" eaLnBrk="1" fontAlgn="auto" latinLnBrk="0" hangingPunct="1">
              <a:lnSpc>
                <a:spcPct val="100000"/>
              </a:lnSpc>
              <a:spcBef>
                <a:spcPts val="200"/>
              </a:spcBef>
              <a:spcAft>
                <a:spcPts val="200"/>
              </a:spcAft>
              <a:buClr>
                <a:srgbClr val="FF003B"/>
              </a:buClr>
              <a:buSzTx/>
              <a:buFont typeface="Arial" panose="020B0604020202020204" pitchFamily="34" charset="0"/>
              <a:buChar char="•"/>
              <a:tabLst/>
              <a:defRPr/>
            </a:pPr>
            <a:r>
              <a:rPr kumimoji="0" lang="en-GB" sz="1400" b="0" i="0" u="none" strike="noStrike" kern="1200" cap="none" spc="0" normalizeH="0" baseline="0" noProof="0">
                <a:ln>
                  <a:noFill/>
                </a:ln>
                <a:solidFill>
                  <a:srgbClr val="2D2767"/>
                </a:solidFill>
                <a:effectLst/>
                <a:uLnTx/>
                <a:uFillTx/>
                <a:latin typeface="Apercu Pro" panose="020B0604020202020204" charset="0"/>
              </a:rPr>
              <a:t>DIT Brexit Enquiry Service: </a:t>
            </a:r>
            <a:r>
              <a:rPr kumimoji="0" lang="en-GB" sz="1400" b="1" i="0" u="none" strike="noStrike" kern="1200" cap="none" spc="0" normalizeH="0" baseline="0" noProof="0">
                <a:ln>
                  <a:noFill/>
                </a:ln>
                <a:solidFill>
                  <a:srgbClr val="2D2767"/>
                </a:solidFill>
                <a:effectLst/>
                <a:uLnTx/>
                <a:uFillTx/>
                <a:latin typeface="Apercu Pro" panose="020B0604020202020204" charset="0"/>
              </a:rPr>
              <a:t>0300 123 7379</a:t>
            </a:r>
            <a:endParaRPr lang="en-GB" sz="1400" b="1" i="0" u="none" strike="noStrike" kern="1200" cap="none" spc="0" normalizeH="0" baseline="0" noProof="0">
              <a:ln>
                <a:noFill/>
              </a:ln>
              <a:solidFill>
                <a:srgbClr val="2D2767"/>
              </a:solidFill>
              <a:effectLst/>
              <a:uLnTx/>
              <a:uFillTx/>
              <a:latin typeface="Apercu Pro" panose="020B0604020202020204" charset="0"/>
            </a:endParaRPr>
          </a:p>
          <a:p>
            <a:pPr marL="285750" indent="-285750">
              <a:spcBef>
                <a:spcPts val="200"/>
              </a:spcBef>
              <a:spcAft>
                <a:spcPts val="200"/>
              </a:spcAft>
              <a:buClr>
                <a:srgbClr val="FF003B"/>
              </a:buClr>
              <a:buFont typeface="Arial" panose="020B0604020202020204" pitchFamily="34" charset="0"/>
              <a:buChar char="•"/>
            </a:pPr>
            <a:r>
              <a:rPr lang="en-GB" sz="1400">
                <a:solidFill>
                  <a:srgbClr val="2D2767"/>
                </a:solidFill>
                <a:latin typeface="Apercu Pro" panose="020B0604020202020204" charset="0"/>
              </a:rPr>
              <a:t>EU Settlement Scheme (organisations helping others to apply): </a:t>
            </a:r>
            <a:r>
              <a:rPr lang="en-GB" sz="1400" b="1">
                <a:solidFill>
                  <a:srgbClr val="2D2767"/>
                </a:solidFill>
                <a:latin typeface="Apercu Pro" panose="020B0604020202020204" charset="0"/>
              </a:rPr>
              <a:t>0300 790 0566</a:t>
            </a:r>
          </a:p>
        </p:txBody>
      </p:sp>
      <p:sp>
        <p:nvSpPr>
          <p:cNvPr id="3" name="Slide Number Placeholder 2">
            <a:extLst>
              <a:ext uri="{FF2B5EF4-FFF2-40B4-BE49-F238E27FC236}">
                <a16:creationId xmlns:a16="http://schemas.microsoft.com/office/drawing/2014/main" id="{E8533A84-B9AA-4F82-8223-C3B8DE6EC350}"/>
              </a:ext>
            </a:extLst>
          </p:cNvPr>
          <p:cNvSpPr>
            <a:spLocks noGrp="1"/>
          </p:cNvSpPr>
          <p:nvPr>
            <p:ph type="sldNum" sz="quarter" idx="12"/>
          </p:nvPr>
        </p:nvSpPr>
        <p:spPr/>
        <p:txBody>
          <a:bodyPr/>
          <a:lstStyle/>
          <a:p>
            <a:fld id="{85194759-C766-4537-A05C-586298C0C997}" type="slidenum">
              <a:rPr lang="en-GB" smtClean="0"/>
              <a:pPr/>
              <a:t>14</a:t>
            </a:fld>
            <a:endParaRPr lang="en-GB"/>
          </a:p>
        </p:txBody>
      </p:sp>
    </p:spTree>
    <p:extLst>
      <p:ext uri="{BB962C8B-B14F-4D97-AF65-F5344CB8AC3E}">
        <p14:creationId xmlns:p14="http://schemas.microsoft.com/office/powerpoint/2010/main" val="226824115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979D9-2D55-45D0-92B8-734FC21ABAFE}"/>
              </a:ext>
            </a:extLst>
          </p:cNvPr>
          <p:cNvSpPr txBox="1"/>
          <p:nvPr/>
        </p:nvSpPr>
        <p:spPr>
          <a:xfrm>
            <a:off x="334325" y="496800"/>
            <a:ext cx="11512905" cy="584775"/>
          </a:xfrm>
          <a:prstGeom prst="rect">
            <a:avLst/>
          </a:prstGeom>
          <a:noFill/>
        </p:spPr>
        <p:txBody>
          <a:bodyPr wrap="square" lIns="91440" tIns="45720" rIns="91440" bIns="45720" anchor="t">
            <a:spAutoFit/>
          </a:bodyPr>
          <a:lstStyle/>
          <a:p>
            <a:pPr>
              <a:defRPr/>
            </a:pPr>
            <a:r>
              <a:rPr lang="en-GB" sz="3200" b="1" err="1">
                <a:solidFill>
                  <a:srgbClr val="FF003B"/>
                </a:solidFill>
                <a:highlight>
                  <a:srgbClr val="FF003B"/>
                </a:highlight>
                <a:latin typeface="Apercu Pro"/>
                <a:cs typeface="Helvetica"/>
              </a:rPr>
              <a:t>i</a:t>
            </a:r>
            <a:r>
              <a:rPr lang="en-GB" sz="3200" b="1" err="1">
                <a:solidFill>
                  <a:schemeClr val="bg1"/>
                </a:solidFill>
                <a:highlight>
                  <a:srgbClr val="FF003B"/>
                </a:highlight>
                <a:latin typeface="Apercu Pro"/>
                <a:cs typeface="Helvetica"/>
              </a:rPr>
              <a:t>TERMS</a:t>
            </a:r>
            <a:r>
              <a:rPr lang="en-GB" sz="3200" b="1">
                <a:solidFill>
                  <a:schemeClr val="bg1"/>
                </a:solidFill>
                <a:highlight>
                  <a:srgbClr val="FF003B"/>
                </a:highlight>
                <a:latin typeface="Apercu Pro"/>
                <a:cs typeface="Helvetica"/>
              </a:rPr>
              <a:t> YOU NEED TO </a:t>
            </a:r>
            <a:r>
              <a:rPr lang="en-GB" sz="3200" b="1" err="1">
                <a:solidFill>
                  <a:schemeClr val="bg1"/>
                </a:solidFill>
                <a:highlight>
                  <a:srgbClr val="FF003B"/>
                </a:highlight>
                <a:latin typeface="Apercu Pro"/>
                <a:cs typeface="Helvetica"/>
              </a:rPr>
              <a:t>KNOW</a:t>
            </a:r>
            <a:r>
              <a:rPr lang="en-GB" sz="3200" b="1" err="1">
                <a:solidFill>
                  <a:srgbClr val="FF003B"/>
                </a:solidFill>
                <a:highlight>
                  <a:srgbClr val="FF003B"/>
                </a:highlight>
                <a:latin typeface="Apercu Pro"/>
                <a:cs typeface="Helvetica"/>
              </a:rPr>
              <a:t>i</a:t>
            </a:r>
            <a:endParaRPr kumimoji="0" lang="en-GB" sz="3200" b="0" i="0" u="none" strike="noStrike" kern="1200" cap="none" spc="0" normalizeH="0" baseline="0" noProof="0">
              <a:ln>
                <a:noFill/>
              </a:ln>
              <a:solidFill>
                <a:srgbClr val="FF003B"/>
              </a:solidFill>
              <a:effectLst/>
              <a:highlight>
                <a:srgbClr val="FF003B"/>
              </a:highlight>
              <a:uLnTx/>
              <a:uFillTx/>
              <a:latin typeface="Calibri" panose="020F0502020204030204"/>
              <a:ea typeface="+mn-ea"/>
              <a:cs typeface="+mn-cs"/>
            </a:endParaRPr>
          </a:p>
        </p:txBody>
      </p:sp>
      <p:graphicFrame>
        <p:nvGraphicFramePr>
          <p:cNvPr id="5" name="Table 7">
            <a:extLst>
              <a:ext uri="{FF2B5EF4-FFF2-40B4-BE49-F238E27FC236}">
                <a16:creationId xmlns:a16="http://schemas.microsoft.com/office/drawing/2014/main" id="{8A43C1CD-3199-4AC9-8AC1-5FA52919306E}"/>
              </a:ext>
            </a:extLst>
          </p:cNvPr>
          <p:cNvGraphicFramePr>
            <a:graphicFrameLocks noGrp="1"/>
          </p:cNvGraphicFramePr>
          <p:nvPr>
            <p:extLst>
              <p:ext uri="{D42A27DB-BD31-4B8C-83A1-F6EECF244321}">
                <p14:modId xmlns:p14="http://schemas.microsoft.com/office/powerpoint/2010/main" val="1257103216"/>
              </p:ext>
            </p:extLst>
          </p:nvPr>
        </p:nvGraphicFramePr>
        <p:xfrm>
          <a:off x="378000" y="1371600"/>
          <a:ext cx="11409909" cy="4899892"/>
        </p:xfrm>
        <a:graphic>
          <a:graphicData uri="http://schemas.openxmlformats.org/drawingml/2006/table">
            <a:tbl>
              <a:tblPr firstRow="1" bandRow="1">
                <a:tableStyleId>{5C22544A-7EE6-4342-B048-85BDC9FD1C3A}</a:tableStyleId>
              </a:tblPr>
              <a:tblGrid>
                <a:gridCol w="2183047">
                  <a:extLst>
                    <a:ext uri="{9D8B030D-6E8A-4147-A177-3AD203B41FA5}">
                      <a16:colId xmlns:a16="http://schemas.microsoft.com/office/drawing/2014/main" val="3678884067"/>
                    </a:ext>
                  </a:extLst>
                </a:gridCol>
                <a:gridCol w="6768959">
                  <a:extLst>
                    <a:ext uri="{9D8B030D-6E8A-4147-A177-3AD203B41FA5}">
                      <a16:colId xmlns:a16="http://schemas.microsoft.com/office/drawing/2014/main" val="3872218254"/>
                    </a:ext>
                  </a:extLst>
                </a:gridCol>
                <a:gridCol w="2457903">
                  <a:extLst>
                    <a:ext uri="{9D8B030D-6E8A-4147-A177-3AD203B41FA5}">
                      <a16:colId xmlns:a16="http://schemas.microsoft.com/office/drawing/2014/main" val="2089921344"/>
                    </a:ext>
                  </a:extLst>
                </a:gridCol>
              </a:tblGrid>
              <a:tr h="311425">
                <a:tc>
                  <a:txBody>
                    <a:bodyPr/>
                    <a:lstStyle/>
                    <a:p>
                      <a:r>
                        <a:rPr lang="en-GB" sz="1400" b="1">
                          <a:solidFill>
                            <a:schemeClr val="bg1"/>
                          </a:solidFill>
                          <a:latin typeface="Apercu Pro"/>
                        </a:rPr>
                        <a:t>Term </a:t>
                      </a:r>
                      <a:endParaRPr lang="en-GB" sz="1400" b="1">
                        <a:solidFill>
                          <a:schemeClr val="bg1"/>
                        </a:solidFill>
                        <a:latin typeface="Apercu Pro" panose="020B05030506010401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767"/>
                    </a:solidFill>
                  </a:tcPr>
                </a:tc>
                <a:tc>
                  <a:txBody>
                    <a:bodyPr/>
                    <a:lstStyle/>
                    <a:p>
                      <a:r>
                        <a:rPr lang="en-GB" sz="1400">
                          <a:solidFill>
                            <a:schemeClr val="bg1"/>
                          </a:solidFill>
                          <a:latin typeface="Apercu Pro"/>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767"/>
                    </a:solidFill>
                  </a:tcPr>
                </a:tc>
                <a:tc>
                  <a:txBody>
                    <a:bodyPr/>
                    <a:lstStyle/>
                    <a:p>
                      <a:r>
                        <a:rPr lang="en-GB" sz="1400">
                          <a:solidFill>
                            <a:schemeClr val="bg1"/>
                          </a:solidFill>
                          <a:latin typeface="Apercu Pro"/>
                        </a:rPr>
                        <a:t>Further information </a:t>
                      </a:r>
                      <a:endParaRPr lang="en-GB" sz="1400">
                        <a:solidFill>
                          <a:schemeClr val="bg1"/>
                        </a:solidFill>
                        <a:latin typeface="Apercu Pro" panose="020B05030506010401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767"/>
                    </a:solidFill>
                  </a:tcPr>
                </a:tc>
                <a:extLst>
                  <a:ext uri="{0D108BD9-81ED-4DB2-BD59-A6C34878D82A}">
                    <a16:rowId xmlns:a16="http://schemas.microsoft.com/office/drawing/2014/main" val="1013956099"/>
                  </a:ext>
                </a:extLst>
              </a:tr>
              <a:tr h="903133">
                <a:tc>
                  <a:txBody>
                    <a:bodyPr/>
                    <a:lstStyle/>
                    <a:p>
                      <a:pPr algn="ctr"/>
                      <a:endParaRPr lang="en-GB" sz="1300" b="1" kern="1200">
                        <a:solidFill>
                          <a:srgbClr val="2D2767"/>
                        </a:solidFill>
                        <a:latin typeface="Apercu Pro"/>
                        <a:ea typeface="+mn-ea"/>
                        <a:cs typeface="+mn-cs"/>
                      </a:endParaRPr>
                    </a:p>
                    <a:p>
                      <a:pPr algn="ctr"/>
                      <a:r>
                        <a:rPr lang="en-GB" sz="1300" b="1" kern="1200">
                          <a:solidFill>
                            <a:srgbClr val="2D2767"/>
                          </a:solidFill>
                          <a:latin typeface="Apercu Pro"/>
                          <a:ea typeface="+mn-ea"/>
                          <a:cs typeface="+mn-cs"/>
                        </a:rPr>
                        <a:t>Custom Declaration Service (CDS)</a:t>
                      </a:r>
                    </a:p>
                  </a:txBody>
                  <a:tcPr>
                    <a:lnL w="12700" cap="flat" cmpd="sng" algn="ctr">
                      <a:solidFill>
                        <a:schemeClr val="tx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Clr>
                          <a:srgbClr val="E61E42"/>
                        </a:buClr>
                        <a:buFont typeface="Wingdings" panose="05000000000000000000" pitchFamily="2" charset="2"/>
                        <a:buNone/>
                      </a:pPr>
                      <a:r>
                        <a:rPr lang="en-GB" sz="1300" kern="1200">
                          <a:solidFill>
                            <a:srgbClr val="2D2767"/>
                          </a:solidFill>
                          <a:latin typeface="Apercu Pro"/>
                          <a:ea typeface="+mn-ea"/>
                          <a:cs typeface="+mn-cs"/>
                        </a:rPr>
                        <a:t>A Service which is the long-term replacement for the CHIEF (Customs Handling Imports and Export Freight) platform. The service allows you to make custom declarations, get import VAT statements and certificates to help complete your VAT Return and get duty deferment statements.</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200" b="0" i="0" u="sng" kern="1200">
                          <a:solidFill>
                            <a:srgbClr val="0070C0"/>
                          </a:solidFill>
                          <a:effectLst/>
                          <a:latin typeface="Apercu Pro"/>
                          <a:ea typeface="+mn-ea"/>
                          <a:cs typeface="+mn-cs"/>
                          <a:hlinkClick r:id="rId3">
                            <a:extLst>
                              <a:ext uri="{A12FA001-AC4F-418D-AE19-62706E023703}">
                                <ahyp:hlinkClr xmlns:ahyp="http://schemas.microsoft.com/office/drawing/2018/hyperlinkcolor" val="tx"/>
                              </a:ext>
                            </a:extLst>
                          </a:hlinkClick>
                        </a:rPr>
                        <a:t>www.gov.uk/guidance/Customs-declaration-service</a:t>
                      </a:r>
                      <a:endParaRPr lang="en-GB" sz="1200" b="0" i="0" u="sng" kern="1200">
                        <a:solidFill>
                          <a:srgbClr val="0070C0"/>
                        </a:solidFill>
                        <a:effectLst/>
                        <a:latin typeface="Apercu Pro"/>
                        <a:ea typeface="+mn-ea"/>
                        <a:cs typeface="+mn-cs"/>
                      </a:endParaRPr>
                    </a:p>
                  </a:txBody>
                  <a:tcPr>
                    <a:lnL w="635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272983"/>
                  </a:ext>
                </a:extLst>
              </a:tr>
              <a:tr h="903133">
                <a:tc>
                  <a:txBody>
                    <a:bodyPr/>
                    <a:lstStyle/>
                    <a:p>
                      <a:pPr algn="ctr"/>
                      <a:endParaRPr lang="en-GB" sz="1300" b="1" kern="1200">
                        <a:solidFill>
                          <a:srgbClr val="2D2767"/>
                        </a:solidFill>
                        <a:latin typeface="Apercu Pro"/>
                        <a:ea typeface="+mn-ea"/>
                        <a:cs typeface="+mn-cs"/>
                      </a:endParaRPr>
                    </a:p>
                    <a:p>
                      <a:pPr algn="ctr"/>
                      <a:r>
                        <a:rPr lang="en-GB" sz="1300" b="1" kern="1200">
                          <a:solidFill>
                            <a:srgbClr val="2D2767"/>
                          </a:solidFill>
                          <a:latin typeface="Apercu Pro"/>
                          <a:ea typeface="+mn-ea"/>
                          <a:cs typeface="+mn-cs"/>
                        </a:rPr>
                        <a:t>EEA (European Economic Area)</a:t>
                      </a:r>
                    </a:p>
                  </a:txBody>
                  <a:tcPr>
                    <a:lnL w="12700" cap="flat" cmpd="sng" algn="ctr">
                      <a:solidFill>
                        <a:schemeClr val="tx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Clr>
                          <a:srgbClr val="E61E42"/>
                        </a:buClr>
                        <a:buFont typeface="Wingdings" panose="05000000000000000000" pitchFamily="2" charset="2"/>
                        <a:buNone/>
                      </a:pPr>
                      <a:r>
                        <a:rPr lang="en-GB" sz="1300" kern="1200">
                          <a:solidFill>
                            <a:srgbClr val="2D2767"/>
                          </a:solidFill>
                          <a:latin typeface="Apercu Pro"/>
                          <a:ea typeface="+mn-ea"/>
                          <a:cs typeface="+mn-cs"/>
                        </a:rPr>
                        <a:t>The EEA includes EU countries and Iceland, Liechtenstein and Norway. It allows them to be part of the EU’s single market. Switzerland is not an EU or EEA member but is part of the single market. This means Swiss nationals have the same rights to live and work in the UK as other EEA nationals.</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200" kern="1200">
                          <a:solidFill>
                            <a:srgbClr val="0070C0"/>
                          </a:solidFill>
                          <a:effectLst/>
                          <a:latin typeface="Apercu Pro"/>
                          <a:ea typeface="+mn-ea"/>
                          <a:cs typeface="+mn-cs"/>
                        </a:rPr>
                        <a:t> </a:t>
                      </a:r>
                      <a:r>
                        <a:rPr lang="en-GB" sz="1200" u="sng" kern="1200">
                          <a:solidFill>
                            <a:srgbClr val="0070C0"/>
                          </a:solidFill>
                          <a:effectLst/>
                          <a:latin typeface="Apercu Pro"/>
                          <a:ea typeface="+mn-ea"/>
                          <a:cs typeface="+mn-cs"/>
                          <a:hlinkClick r:id="rId4">
                            <a:extLst>
                              <a:ext uri="{A12FA001-AC4F-418D-AE19-62706E023703}">
                                <ahyp:hlinkClr xmlns:ahyp="http://schemas.microsoft.com/office/drawing/2018/hyperlinkcolor" val="tx"/>
                              </a:ext>
                            </a:extLst>
                          </a:hlinkClick>
                        </a:rPr>
                        <a:t>www.gov.uk/eu-eea</a:t>
                      </a:r>
                      <a:endParaRPr lang="en-GB" sz="1200" b="0" i="0" u="sng" kern="1200">
                        <a:solidFill>
                          <a:srgbClr val="0070C0"/>
                        </a:solidFill>
                        <a:effectLst/>
                        <a:latin typeface="Apercu Pro"/>
                        <a:ea typeface="+mn-ea"/>
                        <a:cs typeface="+mn-cs"/>
                      </a:endParaRPr>
                    </a:p>
                  </a:txBody>
                  <a:tcPr>
                    <a:lnL w="635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0888760"/>
                  </a:ext>
                </a:extLst>
              </a:tr>
              <a:tr h="882508">
                <a:tc>
                  <a:txBody>
                    <a:bodyPr/>
                    <a:lstStyle/>
                    <a:p>
                      <a:pPr algn="ctr"/>
                      <a:r>
                        <a:rPr lang="en-GB" sz="1300" b="1" kern="1200">
                          <a:solidFill>
                            <a:srgbClr val="2D2767"/>
                          </a:solidFill>
                          <a:latin typeface="Apercu Pro"/>
                          <a:ea typeface="+mn-ea"/>
                          <a:cs typeface="+mn-cs"/>
                        </a:rPr>
                        <a:t>EORI Number  (Economic Operator Registration and Identification number)</a:t>
                      </a:r>
                    </a:p>
                  </a:txBody>
                  <a:tcPr>
                    <a:lnL w="12700" cap="flat" cmpd="sng" algn="ctr">
                      <a:solidFill>
                        <a:schemeClr val="tx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Clr>
                          <a:srgbClr val="E61E42"/>
                        </a:buClr>
                        <a:buFont typeface="Wingdings" panose="05000000000000000000" pitchFamily="2" charset="2"/>
                        <a:buNone/>
                      </a:pPr>
                      <a:r>
                        <a:rPr lang="en-GB" sz="1300" kern="1200">
                          <a:solidFill>
                            <a:srgbClr val="2D2767"/>
                          </a:solidFill>
                          <a:latin typeface="Apercu Pro"/>
                          <a:ea typeface="+mn-ea"/>
                          <a:cs typeface="+mn-cs"/>
                        </a:rPr>
                        <a:t>You need an EORI number to move goods between GB (England, Scotland and Wales) or the Isle of Man, and other countries. You may also need a separate EORI number if you move goods to or from Northern Ireland.</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1200" kern="1200">
                          <a:solidFill>
                            <a:srgbClr val="0070C0"/>
                          </a:solidFill>
                          <a:effectLst/>
                          <a:latin typeface="Apercu Pro"/>
                          <a:ea typeface="+mn-ea"/>
                          <a:cs typeface="+mn-cs"/>
                          <a:hlinkClick r:id="rId5">
                            <a:extLst>
                              <a:ext uri="{A12FA001-AC4F-418D-AE19-62706E023703}">
                                <ahyp:hlinkClr xmlns:ahyp="http://schemas.microsoft.com/office/drawing/2018/hyperlinkcolor" val="tx"/>
                              </a:ext>
                            </a:extLst>
                          </a:hlinkClick>
                        </a:rPr>
                        <a:t>www.gov.uk/eori</a:t>
                      </a:r>
                      <a:endParaRPr lang="en-GB" sz="1200" kern="1200">
                        <a:solidFill>
                          <a:srgbClr val="0070C0"/>
                        </a:solidFill>
                        <a:effectLst/>
                        <a:latin typeface="Apercu Pro"/>
                        <a:ea typeface="+mn-ea"/>
                        <a:cs typeface="+mn-cs"/>
                      </a:endParaRPr>
                    </a:p>
                    <a:p>
                      <a:pPr algn="ctr">
                        <a:spcBef>
                          <a:spcPts val="400"/>
                        </a:spcBef>
                        <a:spcAft>
                          <a:spcPts val="400"/>
                        </a:spcAft>
                      </a:pPr>
                      <a:endParaRPr lang="en-GB" sz="1200" kern="1200">
                        <a:solidFill>
                          <a:srgbClr val="0070C0"/>
                        </a:solidFill>
                        <a:effectLst/>
                        <a:latin typeface="Apercu Pro" panose="020B0604020202020204" charset="0"/>
                        <a:ea typeface="+mn-ea"/>
                        <a:cs typeface="+mn-cs"/>
                      </a:endParaRPr>
                    </a:p>
                  </a:txBody>
                  <a:tcPr>
                    <a:lnL w="635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1776866"/>
                  </a:ext>
                </a:extLst>
              </a:tr>
              <a:tr h="498280">
                <a:tc>
                  <a:txBody>
                    <a:bodyPr/>
                    <a:lstStyle/>
                    <a:p>
                      <a:pPr algn="ctr"/>
                      <a:r>
                        <a:rPr lang="en-GB" sz="1300" b="1" kern="1200">
                          <a:solidFill>
                            <a:srgbClr val="2D2767"/>
                          </a:solidFill>
                          <a:latin typeface="Apercu Pro"/>
                          <a:ea typeface="+mn-ea"/>
                          <a:cs typeface="+mn-cs"/>
                        </a:rPr>
                        <a:t>EU Settlement Scheme</a:t>
                      </a:r>
                    </a:p>
                  </a:txBody>
                  <a:tcPr>
                    <a:lnL w="12700" cap="flat" cmpd="sng" algn="ctr">
                      <a:solidFill>
                        <a:schemeClr val="tx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Clr>
                          <a:srgbClr val="E61E42"/>
                        </a:buClr>
                        <a:buFont typeface="Wingdings" panose="05000000000000000000" pitchFamily="2" charset="2"/>
                        <a:buNone/>
                      </a:pPr>
                      <a:r>
                        <a:rPr lang="en-GB" sz="1300" kern="1200">
                          <a:solidFill>
                            <a:srgbClr val="2D2767"/>
                          </a:solidFill>
                          <a:latin typeface="Apercu Pro"/>
                          <a:ea typeface="+mn-ea"/>
                          <a:cs typeface="+mn-cs"/>
                        </a:rPr>
                        <a:t>A Scheme which allows EU, EEA or Swiss citizens and their family to continue to live in the UK after 30 June 2021.</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Bef>
                          <a:spcPts val="400"/>
                        </a:spcBef>
                        <a:spcAft>
                          <a:spcPts val="400"/>
                        </a:spcAft>
                      </a:pPr>
                      <a:r>
                        <a:rPr lang="en-GB" sz="1200" kern="1200">
                          <a:solidFill>
                            <a:srgbClr val="0070C0"/>
                          </a:solidFill>
                          <a:effectLst/>
                          <a:latin typeface="Apercu Pro"/>
                          <a:ea typeface="+mn-ea"/>
                          <a:cs typeface="+mn-cs"/>
                          <a:hlinkClick r:id="rId6">
                            <a:extLst>
                              <a:ext uri="{A12FA001-AC4F-418D-AE19-62706E023703}">
                                <ahyp:hlinkClr xmlns:ahyp="http://schemas.microsoft.com/office/drawing/2018/hyperlinkcolor" val="tx"/>
                              </a:ext>
                            </a:extLst>
                          </a:hlinkClick>
                        </a:rPr>
                        <a:t>www.gov.uk/settled-status-eu-citizens-families</a:t>
                      </a:r>
                      <a:endParaRPr lang="en-GB" sz="1200" kern="1200">
                        <a:solidFill>
                          <a:srgbClr val="0070C0"/>
                        </a:solidFill>
                        <a:effectLst/>
                        <a:latin typeface="Apercu Pro"/>
                        <a:ea typeface="+mn-ea"/>
                        <a:cs typeface="+mn-cs"/>
                      </a:endParaRPr>
                    </a:p>
                  </a:txBody>
                  <a:tcPr>
                    <a:lnL w="635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1448965"/>
                  </a:ext>
                </a:extLst>
              </a:tr>
              <a:tr h="903133">
                <a:tc>
                  <a:txBody>
                    <a:bodyPr/>
                    <a:lstStyle/>
                    <a:p>
                      <a:pPr marL="0" lvl="0" indent="0" algn="ctr" rtl="0">
                        <a:buFont typeface="Wingdings" panose="05000000000000000000" pitchFamily="2" charset="2"/>
                        <a:buNone/>
                      </a:pPr>
                      <a:endParaRPr lang="en-GB" sz="1300" b="1" kern="1200">
                        <a:solidFill>
                          <a:srgbClr val="2D2767"/>
                        </a:solidFill>
                        <a:latin typeface="Apercu Pro"/>
                        <a:ea typeface="+mn-ea"/>
                        <a:cs typeface="+mn-cs"/>
                      </a:endParaRPr>
                    </a:p>
                    <a:p>
                      <a:pPr marL="0" lvl="0" indent="0" algn="ctr" rtl="0">
                        <a:buFont typeface="Wingdings" panose="05000000000000000000" pitchFamily="2" charset="2"/>
                        <a:buNone/>
                      </a:pPr>
                      <a:r>
                        <a:rPr lang="en-GB" sz="1300" b="1" kern="1200">
                          <a:solidFill>
                            <a:srgbClr val="2D2767"/>
                          </a:solidFill>
                          <a:latin typeface="Apercu Pro"/>
                          <a:ea typeface="+mn-ea"/>
                          <a:cs typeface="+mn-cs"/>
                        </a:rPr>
                        <a:t>European Free Trade Association (EFTA)</a:t>
                      </a:r>
                      <a:endParaRPr lang="en-GB"/>
                    </a:p>
                  </a:txBody>
                  <a:tcPr>
                    <a:lnL w="12700">
                      <a:solidFill>
                        <a:schemeClr val="tx1"/>
                      </a:solidFill>
                    </a:lnL>
                    <a:lnR w="6350">
                      <a:solidFill>
                        <a:schemeClr val="tx1">
                          <a:lumMod val="65000"/>
                          <a:lumOff val="35000"/>
                        </a:schemeClr>
                      </a:solidFill>
                    </a:lnR>
                    <a:lnT w="12700">
                      <a:solidFill>
                        <a:schemeClr val="tx1"/>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a:buFont typeface="Wingdings" panose="05000000000000000000" pitchFamily="2" charset="2"/>
                        <a:buNone/>
                      </a:pPr>
                      <a:r>
                        <a:rPr lang="en-GB" sz="1300" kern="1200">
                          <a:solidFill>
                            <a:srgbClr val="2D2767"/>
                          </a:solidFill>
                          <a:latin typeface="Apercu Pro"/>
                          <a:ea typeface="+mn-ea"/>
                          <a:cs typeface="+mn-cs"/>
                        </a:rPr>
                        <a:t>The European Free Trade Area (EFTA) comprises four States - Norway, Iceland, Liechtenstein and Switzerland. Norway, Iceland and Liechtenstein are in the EEA, but not Switzerland. Switzerland has a bilateral Free Movement of Persons Agreement with the EU which means EU citizens wishing to live or work in Switzerland can do so. </a:t>
                      </a:r>
                      <a:endParaRPr lang="en-US"/>
                    </a:p>
                  </a:txBody>
                  <a:tcPr>
                    <a:lnL w="6350">
                      <a:solidFill>
                        <a:schemeClr val="tx1">
                          <a:lumMod val="65000"/>
                          <a:lumOff val="35000"/>
                        </a:schemeClr>
                      </a:solidFill>
                    </a:lnL>
                    <a:lnR w="6350">
                      <a:solidFill>
                        <a:schemeClr val="tx1">
                          <a:lumMod val="65000"/>
                          <a:lumOff val="35000"/>
                        </a:schemeClr>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marL="0" marR="0" lvl="0" indent="0" algn="ctr" rtl="0">
                        <a:lnSpc>
                          <a:spcPct val="100000"/>
                        </a:lnSpc>
                        <a:spcBef>
                          <a:spcPts val="400"/>
                        </a:spcBef>
                        <a:spcAft>
                          <a:spcPts val="400"/>
                        </a:spcAft>
                        <a:buClrTx/>
                        <a:buSzTx/>
                        <a:buFontTx/>
                        <a:buNone/>
                      </a:pPr>
                      <a:endParaRPr lang="en-GB" sz="1200" u="sng" kern="1200">
                        <a:solidFill>
                          <a:srgbClr val="0070C0"/>
                        </a:solidFill>
                        <a:effectLst/>
                        <a:latin typeface="Apercu Pro"/>
                        <a:ea typeface="+mn-ea"/>
                        <a:cs typeface="+mn-cs"/>
                        <a:hlinkClick r:id="rId7" invalidUrl="http://">
                          <a:extLst>
                            <a:ext uri="{A12FA001-AC4F-418D-AE19-62706E023703}">
                              <ahyp:hlinkClr xmlns:ahyp="http://schemas.microsoft.com/office/drawing/2018/hyperlinkcolor" val="tx"/>
                            </a:ext>
                          </a:extLst>
                        </a:hlinkClick>
                      </a:endParaRPr>
                    </a:p>
                    <a:p>
                      <a:pPr marL="0" marR="0" lvl="0" indent="0" algn="ctr" rtl="0">
                        <a:lnSpc>
                          <a:spcPct val="100000"/>
                        </a:lnSpc>
                        <a:spcBef>
                          <a:spcPts val="400"/>
                        </a:spcBef>
                        <a:spcAft>
                          <a:spcPts val="400"/>
                        </a:spcAft>
                        <a:buClrTx/>
                        <a:buSzTx/>
                        <a:buFontTx/>
                        <a:buNone/>
                      </a:pPr>
                      <a:r>
                        <a:rPr lang="en-GB" sz="1200" kern="1200">
                          <a:solidFill>
                            <a:srgbClr val="0070C0"/>
                          </a:solidFill>
                          <a:effectLst/>
                          <a:latin typeface="Apercu Pro"/>
                          <a:ea typeface="+mn-ea"/>
                          <a:cs typeface="+mn-cs"/>
                          <a:hlinkClick r:id="rId8">
                            <a:extLst>
                              <a:ext uri="{A12FA001-AC4F-418D-AE19-62706E023703}">
                                <ahyp:hlinkClr xmlns:ahyp="http://schemas.microsoft.com/office/drawing/2018/hyperlinkcolor" val="tx"/>
                              </a:ext>
                            </a:extLst>
                          </a:hlinkClick>
                        </a:rPr>
                        <a:t>www.efta.int/</a:t>
                      </a:r>
                      <a:endParaRPr lang="en-GB" sz="1200" kern="1200">
                        <a:solidFill>
                          <a:srgbClr val="0070C0"/>
                        </a:solidFill>
                        <a:effectLst/>
                        <a:latin typeface="Apercu Pro"/>
                        <a:ea typeface="+mn-ea"/>
                        <a:cs typeface="+mn-cs"/>
                      </a:endParaRPr>
                    </a:p>
                    <a:p>
                      <a:pPr lvl="0" algn="ctr">
                        <a:spcBef>
                          <a:spcPts val="400"/>
                        </a:spcBef>
                        <a:spcAft>
                          <a:spcPts val="400"/>
                        </a:spcAft>
                        <a:buNone/>
                      </a:pPr>
                      <a:endParaRPr lang="en-GB" sz="1200" b="0" i="0" u="sng" kern="1200">
                        <a:solidFill>
                          <a:srgbClr val="0070C0"/>
                        </a:solidFill>
                        <a:effectLst/>
                        <a:latin typeface="Apercu Pro"/>
                        <a:ea typeface="+mn-ea"/>
                        <a:cs typeface="+mn-cs"/>
                      </a:endParaRPr>
                    </a:p>
                  </a:txBody>
                  <a:tcPr>
                    <a:lnL w="6350">
                      <a:solidFill>
                        <a:schemeClr val="tx1">
                          <a:lumMod val="65000"/>
                          <a:lumOff val="35000"/>
                        </a:schemeClr>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2303848"/>
                  </a:ext>
                </a:extLst>
              </a:tr>
              <a:tr h="498280">
                <a:tc>
                  <a:txBody>
                    <a:bodyPr/>
                    <a:lstStyle/>
                    <a:p>
                      <a:pPr marL="0" indent="0" algn="ctr" defTabSz="914400" rtl="0" eaLnBrk="1" latinLnBrk="0" hangingPunct="1">
                        <a:buClr>
                          <a:srgbClr val="E61E42"/>
                        </a:buClr>
                        <a:buFont typeface="Wingdings" panose="05000000000000000000" pitchFamily="2" charset="2"/>
                        <a:buNone/>
                      </a:pPr>
                      <a:r>
                        <a:rPr lang="en-GB" sz="1300" b="1" kern="1200">
                          <a:solidFill>
                            <a:srgbClr val="2D2767"/>
                          </a:solidFill>
                          <a:latin typeface="Apercu Pro"/>
                          <a:ea typeface="+mn-ea"/>
                          <a:cs typeface="+mn-cs"/>
                        </a:rPr>
                        <a:t>Freedom of movement</a:t>
                      </a:r>
                    </a:p>
                  </a:txBody>
                  <a:tcPr>
                    <a:lnL w="12700">
                      <a:solidFill>
                        <a:schemeClr val="tx1"/>
                      </a:solidFill>
                    </a:lnL>
                    <a:lnR w="6350" cap="flat" cmpd="sng" algn="ctr">
                      <a:solidFill>
                        <a:schemeClr val="tx1">
                          <a:lumMod val="65000"/>
                          <a:lumOff val="35000"/>
                        </a:schemeClr>
                      </a:solidFill>
                      <a:prstDash val="solid"/>
                      <a:round/>
                      <a:headEnd type="none" w="med" len="med"/>
                      <a:tailEnd type="none" w="med" len="med"/>
                    </a:lnR>
                    <a:lnT w="12700">
                      <a:solidFill>
                        <a:schemeClr val="tx1"/>
                      </a:solidFill>
                    </a:lnT>
                    <a:lnB w="12700">
                      <a:solidFill>
                        <a:schemeClr val="tx1"/>
                      </a:solidFill>
                    </a:lnB>
                    <a:lnTlToBr w="12700" cmpd="sng">
                      <a:noFill/>
                      <a:prstDash val="solid"/>
                    </a:lnTlToBr>
                    <a:lnBlToTr w="12700" cmpd="sng">
                      <a:noFill/>
                      <a:prstDash val="solid"/>
                    </a:lnBlToTr>
                    <a:noFill/>
                  </a:tcPr>
                </a:tc>
                <a:tc>
                  <a:txBody>
                    <a:bodyPr/>
                    <a:lstStyle/>
                    <a:p>
                      <a:pPr marL="0" indent="0" algn="l" defTabSz="914400" rtl="0" eaLnBrk="1" latinLnBrk="0" hangingPunct="1">
                        <a:buClr>
                          <a:srgbClr val="E61E42"/>
                        </a:buClr>
                        <a:buFont typeface="Wingdings" panose="05000000000000000000" pitchFamily="2" charset="2"/>
                        <a:buNone/>
                      </a:pPr>
                      <a:r>
                        <a:rPr lang="en-GB" sz="1300" kern="1200">
                          <a:solidFill>
                            <a:srgbClr val="2D2767"/>
                          </a:solidFill>
                          <a:latin typeface="Apercu Pro"/>
                          <a:ea typeface="+mn-ea"/>
                          <a:cs typeface="+mn-cs"/>
                        </a:rPr>
                        <a:t>The right of citizens of the European Union and their family members to move, work and reside freely within the territory of the Member States.</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a:solidFill>
                        <a:schemeClr val="tx1"/>
                      </a:solidFill>
                    </a:lnT>
                    <a:lnB w="12700">
                      <a:solidFill>
                        <a:schemeClr val="tx1"/>
                      </a:solidFill>
                    </a:lnB>
                    <a:noFill/>
                  </a:tcPr>
                </a:tc>
                <a:tc>
                  <a:txBody>
                    <a:bodyPr/>
                    <a:lstStyle/>
                    <a:p>
                      <a:pPr algn="ctr">
                        <a:spcBef>
                          <a:spcPts val="400"/>
                        </a:spcBef>
                        <a:spcAft>
                          <a:spcPts val="400"/>
                        </a:spcAft>
                      </a:pPr>
                      <a:endParaRPr lang="en-GB" sz="1200" kern="1200">
                        <a:solidFill>
                          <a:srgbClr val="FF003B"/>
                        </a:solidFill>
                        <a:effectLst/>
                        <a:latin typeface="Apercu Pro" panose="020B0604020202020204" charset="0"/>
                        <a:ea typeface="+mn-ea"/>
                        <a:cs typeface="+mn-cs"/>
                      </a:endParaRPr>
                    </a:p>
                  </a:txBody>
                  <a:tcPr>
                    <a:lnL w="6350" cap="flat" cmpd="sng" algn="ctr">
                      <a:solidFill>
                        <a:schemeClr val="tx1">
                          <a:lumMod val="65000"/>
                          <a:lumOff val="35000"/>
                        </a:schemeClr>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081600432"/>
                  </a:ext>
                </a:extLst>
              </a:tr>
            </a:tbl>
          </a:graphicData>
        </a:graphic>
      </p:graphicFrame>
      <p:sp>
        <p:nvSpPr>
          <p:cNvPr id="4" name="Slide Number Placeholder 1">
            <a:extLst>
              <a:ext uri="{FF2B5EF4-FFF2-40B4-BE49-F238E27FC236}">
                <a16:creationId xmlns:a16="http://schemas.microsoft.com/office/drawing/2014/main" id="{4841FA7C-7400-423A-AC7E-03764CEA41FB}"/>
              </a:ext>
            </a:extLst>
          </p:cNvPr>
          <p:cNvSpPr txBox="1">
            <a:spLocks/>
          </p:cNvSpPr>
          <p:nvPr/>
        </p:nvSpPr>
        <p:spPr>
          <a:xfrm>
            <a:off x="9448800" y="641570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464D3F3-B7E6-438F-92A6-8C04947D13C3}" type="slidenum">
              <a:rPr lang="en-GB" smtClean="0">
                <a:solidFill>
                  <a:schemeClr val="bg2">
                    <a:lumMod val="75000"/>
                  </a:schemeClr>
                </a:solidFill>
              </a:rPr>
              <a:pPr algn="r"/>
              <a:t>15</a:t>
            </a:fld>
            <a:endParaRPr lang="en-GB">
              <a:solidFill>
                <a:schemeClr val="bg2">
                  <a:lumMod val="75000"/>
                </a:schemeClr>
              </a:solidFill>
            </a:endParaRPr>
          </a:p>
        </p:txBody>
      </p:sp>
      <p:sp>
        <p:nvSpPr>
          <p:cNvPr id="2" name="Slide Number Placeholder 1">
            <a:extLst>
              <a:ext uri="{FF2B5EF4-FFF2-40B4-BE49-F238E27FC236}">
                <a16:creationId xmlns:a16="http://schemas.microsoft.com/office/drawing/2014/main" id="{1AEAEB82-BD47-4B4B-BB31-C7C66FE94F1F}"/>
              </a:ext>
            </a:extLst>
          </p:cNvPr>
          <p:cNvSpPr>
            <a:spLocks noGrp="1"/>
          </p:cNvSpPr>
          <p:nvPr>
            <p:ph type="sldNum" sz="quarter" idx="12"/>
          </p:nvPr>
        </p:nvSpPr>
        <p:spPr/>
        <p:txBody>
          <a:bodyPr/>
          <a:lstStyle/>
          <a:p>
            <a:fld id="{85194759-C766-4537-A05C-586298C0C997}" type="slidenum">
              <a:rPr lang="en-GB" smtClean="0"/>
              <a:pPr/>
              <a:t>15</a:t>
            </a:fld>
            <a:endParaRPr lang="en-GB"/>
          </a:p>
        </p:txBody>
      </p:sp>
    </p:spTree>
    <p:extLst>
      <p:ext uri="{BB962C8B-B14F-4D97-AF65-F5344CB8AC3E}">
        <p14:creationId xmlns:p14="http://schemas.microsoft.com/office/powerpoint/2010/main" val="17198736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7">
            <a:extLst>
              <a:ext uri="{FF2B5EF4-FFF2-40B4-BE49-F238E27FC236}">
                <a16:creationId xmlns:a16="http://schemas.microsoft.com/office/drawing/2014/main" id="{8A43C1CD-3199-4AC9-8AC1-5FA52919306E}"/>
              </a:ext>
            </a:extLst>
          </p:cNvPr>
          <p:cNvGraphicFramePr>
            <a:graphicFrameLocks noGrp="1"/>
          </p:cNvGraphicFramePr>
          <p:nvPr>
            <p:extLst>
              <p:ext uri="{D42A27DB-BD31-4B8C-83A1-F6EECF244321}">
                <p14:modId xmlns:p14="http://schemas.microsoft.com/office/powerpoint/2010/main" val="2714758374"/>
              </p:ext>
            </p:extLst>
          </p:nvPr>
        </p:nvGraphicFramePr>
        <p:xfrm>
          <a:off x="378000" y="1371600"/>
          <a:ext cx="11409909" cy="4891888"/>
        </p:xfrm>
        <a:graphic>
          <a:graphicData uri="http://schemas.openxmlformats.org/drawingml/2006/table">
            <a:tbl>
              <a:tblPr firstRow="1" bandRow="1">
                <a:tableStyleId>{5C22544A-7EE6-4342-B048-85BDC9FD1C3A}</a:tableStyleId>
              </a:tblPr>
              <a:tblGrid>
                <a:gridCol w="2184123">
                  <a:extLst>
                    <a:ext uri="{9D8B030D-6E8A-4147-A177-3AD203B41FA5}">
                      <a16:colId xmlns:a16="http://schemas.microsoft.com/office/drawing/2014/main" val="3678884067"/>
                    </a:ext>
                  </a:extLst>
                </a:gridCol>
                <a:gridCol w="6767883">
                  <a:extLst>
                    <a:ext uri="{9D8B030D-6E8A-4147-A177-3AD203B41FA5}">
                      <a16:colId xmlns:a16="http://schemas.microsoft.com/office/drawing/2014/main" val="3872218254"/>
                    </a:ext>
                  </a:extLst>
                </a:gridCol>
                <a:gridCol w="2457903">
                  <a:extLst>
                    <a:ext uri="{9D8B030D-6E8A-4147-A177-3AD203B41FA5}">
                      <a16:colId xmlns:a16="http://schemas.microsoft.com/office/drawing/2014/main" val="2089921344"/>
                    </a:ext>
                  </a:extLst>
                </a:gridCol>
              </a:tblGrid>
              <a:tr h="322173">
                <a:tc>
                  <a:txBody>
                    <a:bodyPr/>
                    <a:lstStyle/>
                    <a:p>
                      <a:r>
                        <a:rPr lang="en-GB" sz="1400" b="1">
                          <a:solidFill>
                            <a:schemeClr val="bg1"/>
                          </a:solidFill>
                          <a:latin typeface="Apercu Pro"/>
                        </a:rPr>
                        <a:t>Term </a:t>
                      </a:r>
                      <a:endParaRPr lang="en-GB" sz="1400" b="1">
                        <a:solidFill>
                          <a:schemeClr val="bg1"/>
                        </a:solidFill>
                        <a:latin typeface="Apercu Pro" panose="020B05030506010401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767"/>
                    </a:solidFill>
                  </a:tcPr>
                </a:tc>
                <a:tc>
                  <a:txBody>
                    <a:bodyPr/>
                    <a:lstStyle/>
                    <a:p>
                      <a:r>
                        <a:rPr lang="en-GB" sz="1400">
                          <a:solidFill>
                            <a:schemeClr val="bg1"/>
                          </a:solidFill>
                          <a:latin typeface="Apercu Pro"/>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767"/>
                    </a:solidFill>
                  </a:tcPr>
                </a:tc>
                <a:tc>
                  <a:txBody>
                    <a:bodyPr/>
                    <a:lstStyle/>
                    <a:p>
                      <a:r>
                        <a:rPr lang="en-GB" sz="1400">
                          <a:solidFill>
                            <a:schemeClr val="bg1"/>
                          </a:solidFill>
                          <a:latin typeface="Apercu Pro"/>
                        </a:rPr>
                        <a:t>Useful links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767"/>
                    </a:solidFill>
                  </a:tcPr>
                </a:tc>
                <a:extLst>
                  <a:ext uri="{0D108BD9-81ED-4DB2-BD59-A6C34878D82A}">
                    <a16:rowId xmlns:a16="http://schemas.microsoft.com/office/drawing/2014/main" val="1013956099"/>
                  </a:ext>
                </a:extLst>
              </a:tr>
              <a:tr h="678259">
                <a:tc>
                  <a:txBody>
                    <a:bodyPr/>
                    <a:lstStyle/>
                    <a:p>
                      <a:pPr marL="0" indent="0" algn="ctr" defTabSz="914400" rtl="0" eaLnBrk="1" latinLnBrk="0" hangingPunct="1">
                        <a:buClr>
                          <a:srgbClr val="E61E42"/>
                        </a:buClr>
                        <a:buFont typeface="Wingdings" panose="05000000000000000000" pitchFamily="2" charset="2"/>
                        <a:buNone/>
                      </a:pPr>
                      <a:r>
                        <a:rPr lang="en-GB" sz="1300" b="1" kern="1200">
                          <a:solidFill>
                            <a:srgbClr val="2D2767"/>
                          </a:solidFill>
                          <a:latin typeface="Apercu Pro"/>
                          <a:ea typeface="+mn-ea"/>
                          <a:cs typeface="+mn-cs"/>
                        </a:rPr>
                        <a:t>Generalised scheme of preference (GSP)</a:t>
                      </a:r>
                    </a:p>
                  </a:txBody>
                  <a:tcPr>
                    <a:lnL w="12700" cap="flat" cmpd="sng" algn="ctr">
                      <a:solidFill>
                        <a:schemeClr val="tx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eaLnBrk="1" latinLnBrk="0" hangingPunct="1">
                        <a:buClr>
                          <a:srgbClr val="E61E42"/>
                        </a:buClr>
                        <a:buFont typeface="Wingdings" panose="05000000000000000000" pitchFamily="2" charset="2"/>
                        <a:buNone/>
                      </a:pPr>
                      <a:r>
                        <a:rPr lang="en-GB" sz="1300" kern="1200">
                          <a:solidFill>
                            <a:srgbClr val="2D2767"/>
                          </a:solidFill>
                          <a:latin typeface="Apercu Pro"/>
                          <a:ea typeface="+mn-ea"/>
                          <a:cs typeface="+mn-cs"/>
                        </a:rPr>
                        <a:t>Unilateral programmes whereby developed countries grant preferential (lower or zero) tariffs to imports from developing countries. </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1200" u="sng" kern="1200">
                          <a:solidFill>
                            <a:srgbClr val="0070C0"/>
                          </a:solidFill>
                          <a:effectLst/>
                          <a:latin typeface="Apercu Pro"/>
                          <a:ea typeface="+mn-ea"/>
                          <a:cs typeface="+mn-cs"/>
                          <a:hlinkClick r:id="rId3">
                            <a:extLst>
                              <a:ext uri="{A12FA001-AC4F-418D-AE19-62706E023703}">
                                <ahyp:hlinkClr xmlns:ahyp="http://schemas.microsoft.com/office/drawing/2018/hyperlinkcolor" val="tx"/>
                              </a:ext>
                            </a:extLst>
                          </a:hlinkClick>
                        </a:rPr>
                        <a:t>www.gov.uk/government/publications/trading-with-developing-nations</a:t>
                      </a:r>
                      <a:endParaRPr lang="en-GB" sz="1200" u="sng" kern="1200">
                        <a:solidFill>
                          <a:srgbClr val="0070C0"/>
                        </a:solidFill>
                        <a:effectLst/>
                        <a:latin typeface="Apercu Pro"/>
                        <a:ea typeface="+mn-ea"/>
                        <a:cs typeface="+mn-cs"/>
                      </a:endParaRPr>
                    </a:p>
                  </a:txBody>
                  <a:tcPr>
                    <a:lnL w="635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4506712"/>
                  </a:ext>
                </a:extLst>
              </a:tr>
              <a:tr h="1230185">
                <a:tc>
                  <a:txBody>
                    <a:bodyPr/>
                    <a:lstStyle/>
                    <a:p>
                      <a:pPr marL="0" indent="0" algn="ctr" defTabSz="914400" rtl="0" eaLnBrk="1" latinLnBrk="0" hangingPunct="1">
                        <a:buClr>
                          <a:srgbClr val="E61E42"/>
                        </a:buClr>
                        <a:buFont typeface="Wingdings" panose="05000000000000000000" pitchFamily="2" charset="2"/>
                        <a:buNone/>
                      </a:pPr>
                      <a:endParaRPr lang="en-GB" sz="1300" kern="1200">
                        <a:solidFill>
                          <a:srgbClr val="2D2767"/>
                        </a:solidFill>
                        <a:latin typeface="Apercu Pro"/>
                        <a:ea typeface="+mn-ea"/>
                        <a:cs typeface="+mn-cs"/>
                      </a:endParaRPr>
                    </a:p>
                    <a:p>
                      <a:pPr marL="0" indent="0" algn="ctr" defTabSz="914400" rtl="0" eaLnBrk="1" latinLnBrk="0" hangingPunct="1">
                        <a:buClr>
                          <a:srgbClr val="E61E42"/>
                        </a:buClr>
                        <a:buFont typeface="Wingdings" panose="05000000000000000000" pitchFamily="2" charset="2"/>
                        <a:buNone/>
                      </a:pPr>
                      <a:r>
                        <a:rPr lang="en-GB" sz="1300" b="1" kern="1200">
                          <a:solidFill>
                            <a:srgbClr val="2D2767"/>
                          </a:solidFill>
                          <a:latin typeface="Apercu Pro"/>
                          <a:ea typeface="+mn-ea"/>
                          <a:cs typeface="+mn-cs"/>
                        </a:rPr>
                        <a:t>Northern Ireland Protocol (NIP)</a:t>
                      </a:r>
                    </a:p>
                  </a:txBody>
                  <a:tcPr>
                    <a:lnL w="12700" cap="flat" cmpd="sng" algn="ctr">
                      <a:solidFill>
                        <a:schemeClr val="tx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1200">
                          <a:solidFill>
                            <a:srgbClr val="2D2767"/>
                          </a:solidFill>
                          <a:latin typeface="Apercu Pro"/>
                          <a:ea typeface="+mn-ea"/>
                          <a:cs typeface="+mn-cs"/>
                        </a:rPr>
                        <a:t>The Northern Ireland Protocol (NIP) is an agreement between the UK and the EU that has safeguarded Northern Ireland's place in the UK's customs territory. It has also preserved unrestricted access for Northern Ireland traders moving goods into Great Britain, removing the need for export declarations.  As a result of the NIP there are some changes to the way goods move between Great Britain and Northern Ireland and new requirements for traders. </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1200" u="sng" kern="1200">
                          <a:solidFill>
                            <a:srgbClr val="0070C0"/>
                          </a:solidFill>
                          <a:effectLst/>
                          <a:latin typeface="Apercu Pro"/>
                          <a:ea typeface="+mn-ea"/>
                          <a:cs typeface="+mn-cs"/>
                          <a:hlinkClick r:id="rId4">
                            <a:extLst>
                              <a:ext uri="{A12FA001-AC4F-418D-AE19-62706E023703}">
                                <ahyp:hlinkClr xmlns:ahyp="http://schemas.microsoft.com/office/drawing/2018/hyperlinkcolor" val="tx"/>
                              </a:ext>
                            </a:extLst>
                          </a:hlinkClick>
                        </a:rPr>
                        <a:t>https://www.gov.uk/government/collections/moving-goods-into-out-of-or-through-northern-ireland</a:t>
                      </a:r>
                      <a:endParaRPr lang="en-GB" sz="1200" u="sng" kern="1200">
                        <a:solidFill>
                          <a:srgbClr val="0070C0"/>
                        </a:solidFill>
                        <a:effectLst/>
                        <a:latin typeface="Apercu Pro"/>
                        <a:ea typeface="+mn-ea"/>
                        <a:cs typeface="+mn-cs"/>
                      </a:endParaRPr>
                    </a:p>
                  </a:txBody>
                  <a:tcPr>
                    <a:lnL w="635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1448965"/>
                  </a:ext>
                </a:extLst>
              </a:tr>
              <a:tr h="941083">
                <a:tc>
                  <a:txBody>
                    <a:bodyPr/>
                    <a:lstStyle/>
                    <a:p>
                      <a:pPr lvl="0" algn="ctr" defTabSz="914400">
                        <a:buNone/>
                      </a:pPr>
                      <a:endParaRPr lang="en-GB" sz="1300" b="1" kern="1200">
                        <a:solidFill>
                          <a:srgbClr val="2D2767"/>
                        </a:solidFill>
                        <a:latin typeface="Apercu Pro"/>
                        <a:ea typeface="+mn-ea"/>
                        <a:cs typeface="+mn-cs"/>
                      </a:endParaRPr>
                    </a:p>
                    <a:p>
                      <a:pPr lvl="0" algn="ctr">
                        <a:buNone/>
                      </a:pPr>
                      <a:r>
                        <a:rPr lang="en-GB" sz="1300" b="1" kern="1200">
                          <a:solidFill>
                            <a:srgbClr val="2D2767"/>
                          </a:solidFill>
                          <a:latin typeface="Apercu Pro"/>
                          <a:ea typeface="+mn-ea"/>
                          <a:cs typeface="+mn-cs"/>
                        </a:rPr>
                        <a:t>Points-based system</a:t>
                      </a:r>
                      <a:endParaRPr lang="en-GB"/>
                    </a:p>
                  </a:txBody>
                  <a:tcPr>
                    <a:lnL w="12700">
                      <a:solidFill>
                        <a:schemeClr val="tx1"/>
                      </a:solidFill>
                    </a:lnL>
                    <a:lnR w="6350">
                      <a:solidFill>
                        <a:schemeClr val="tx1">
                          <a:lumMod val="65000"/>
                          <a:lumOff val="35000"/>
                        </a:schemeClr>
                      </a:solidFill>
                    </a:lnR>
                    <a:lnT w="12700">
                      <a:solidFill>
                        <a:schemeClr val="tx1"/>
                      </a:solidFill>
                    </a:lnT>
                    <a:lnB w="12700">
                      <a:solidFill>
                        <a:schemeClr val="tx1"/>
                      </a:solidFill>
                    </a:lnB>
                    <a:lnTlToBr w="12700" cmpd="sng">
                      <a:noFill/>
                      <a:prstDash val="solid"/>
                    </a:lnTlToBr>
                    <a:lnBlToTr w="12700" cmpd="sng">
                      <a:noFill/>
                      <a:prstDash val="solid"/>
                    </a:lnBlToTr>
                    <a:noFill/>
                  </a:tcPr>
                </a:tc>
                <a:tc>
                  <a:txBody>
                    <a:bodyPr/>
                    <a:lstStyle/>
                    <a:p>
                      <a:pPr marL="0" lvl="0" indent="0">
                        <a:buFont typeface="Wingdings" panose="05000000000000000000" pitchFamily="2" charset="2"/>
                        <a:buNone/>
                      </a:pPr>
                      <a:r>
                        <a:rPr lang="en-GB" sz="1300" kern="1200">
                          <a:solidFill>
                            <a:srgbClr val="2D2767"/>
                          </a:solidFill>
                          <a:latin typeface="Apercu Pro"/>
                          <a:ea typeface="+mn-ea"/>
                          <a:cs typeface="+mn-cs"/>
                        </a:rPr>
                        <a:t>The immigration system that has been introduced into the UK after free movement ended. Under the points-based immigration system, anyone coming to the UK for work must apply for permission in advance and meet a specific set of requirements for which they will score points. Visas are provided to those who gain enough points. </a:t>
                      </a:r>
                      <a:endParaRPr lang="en-US"/>
                    </a:p>
                  </a:txBody>
                  <a:tcPr>
                    <a:lnL w="6350">
                      <a:solidFill>
                        <a:schemeClr val="tx1">
                          <a:lumMod val="65000"/>
                          <a:lumOff val="35000"/>
                        </a:schemeClr>
                      </a:solidFill>
                    </a:lnL>
                    <a:lnR w="6350">
                      <a:solidFill>
                        <a:schemeClr val="tx1">
                          <a:lumMod val="65000"/>
                          <a:lumOff val="35000"/>
                        </a:schemeClr>
                      </a:solidFill>
                    </a:lnR>
                    <a:lnT w="12700">
                      <a:solidFill>
                        <a:schemeClr val="tx1"/>
                      </a:solidFill>
                    </a:lnT>
                    <a:lnB w="12700">
                      <a:solidFill>
                        <a:schemeClr val="tx1"/>
                      </a:solidFill>
                    </a:lnB>
                    <a:noFill/>
                  </a:tcPr>
                </a:tc>
                <a:tc>
                  <a:txBody>
                    <a:bodyPr/>
                    <a:lstStyle/>
                    <a:p>
                      <a:pPr marL="0" marR="0" lvl="0" indent="0" algn="ctr" rtl="0">
                        <a:lnSpc>
                          <a:spcPct val="100000"/>
                        </a:lnSpc>
                        <a:spcBef>
                          <a:spcPts val="400"/>
                        </a:spcBef>
                        <a:spcAft>
                          <a:spcPts val="400"/>
                        </a:spcAft>
                        <a:buClrTx/>
                        <a:buSzTx/>
                        <a:buFontTx/>
                        <a:buNone/>
                      </a:pPr>
                      <a:r>
                        <a:rPr lang="en-GB" sz="1200" u="sng" kern="1200">
                          <a:solidFill>
                            <a:srgbClr val="0070C0"/>
                          </a:solidFill>
                          <a:effectLst/>
                          <a:latin typeface="Apercu Pro"/>
                          <a:ea typeface="+mn-ea"/>
                          <a:cs typeface="+mn-cs"/>
                          <a:hlinkClick r:id="rId5">
                            <a:extLst>
                              <a:ext uri="{A12FA001-AC4F-418D-AE19-62706E023703}">
                                <ahyp:hlinkClr xmlns:ahyp="http://schemas.microsoft.com/office/drawing/2018/hyperlinkcolor" val="tx"/>
                              </a:ext>
                            </a:extLst>
                          </a:hlinkClick>
                        </a:rPr>
                        <a:t>www.gov.uk/guidance/new-immigration-system-what-you-need-to-know</a:t>
                      </a:r>
                      <a:endParaRPr lang="en-GB" sz="1200" u="sng" kern="1200">
                        <a:solidFill>
                          <a:srgbClr val="0070C0"/>
                        </a:solidFill>
                        <a:effectLst/>
                        <a:latin typeface="Apercu Pro"/>
                        <a:ea typeface="+mn-ea"/>
                        <a:cs typeface="+mn-cs"/>
                      </a:endParaRPr>
                    </a:p>
                    <a:p>
                      <a:pPr marL="0" marR="0" lvl="0" indent="0" algn="ctr" rtl="0">
                        <a:lnSpc>
                          <a:spcPct val="100000"/>
                        </a:lnSpc>
                        <a:spcBef>
                          <a:spcPts val="400"/>
                        </a:spcBef>
                        <a:spcAft>
                          <a:spcPts val="400"/>
                        </a:spcAft>
                        <a:buClrTx/>
                        <a:buSzTx/>
                        <a:buFontTx/>
                        <a:buNone/>
                      </a:pPr>
                      <a:endParaRPr lang="en-GB" sz="1200" u="sng" kern="1200">
                        <a:solidFill>
                          <a:srgbClr val="0070C0"/>
                        </a:solidFill>
                        <a:effectLst/>
                        <a:latin typeface="Apercu Pro"/>
                        <a:ea typeface="+mn-ea"/>
                        <a:cs typeface="+mn-cs"/>
                      </a:endParaRPr>
                    </a:p>
                  </a:txBody>
                  <a:tcPr>
                    <a:lnL w="6350">
                      <a:solidFill>
                        <a:schemeClr val="tx1">
                          <a:lumMod val="65000"/>
                          <a:lumOff val="35000"/>
                        </a:schemeClr>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292624318"/>
                  </a:ext>
                </a:extLst>
              </a:tr>
              <a:tr h="517173">
                <a:tc>
                  <a:txBody>
                    <a:bodyPr/>
                    <a:lstStyle/>
                    <a:p>
                      <a:pPr lvl="0" algn="ctr">
                        <a:buNone/>
                      </a:pPr>
                      <a:r>
                        <a:rPr lang="en-GB" sz="1300" b="1" kern="1200">
                          <a:solidFill>
                            <a:srgbClr val="2D2767"/>
                          </a:solidFill>
                          <a:latin typeface="Apercu Pro"/>
                          <a:ea typeface="+mn-ea"/>
                          <a:cs typeface="+mn-cs"/>
                        </a:rPr>
                        <a:t>Proof of Origin</a:t>
                      </a:r>
                      <a:endParaRPr lang="en-GB"/>
                    </a:p>
                  </a:txBody>
                  <a:tcPr>
                    <a:lnL w="12700">
                      <a:solidFill>
                        <a:schemeClr val="tx1"/>
                      </a:solidFill>
                    </a:lnL>
                    <a:lnR w="6350">
                      <a:solidFill>
                        <a:schemeClr val="tx1">
                          <a:lumMod val="65000"/>
                          <a:lumOff val="35000"/>
                        </a:schemeClr>
                      </a:solidFill>
                    </a:lnR>
                    <a:lnT w="12700">
                      <a:solidFill>
                        <a:schemeClr val="tx1"/>
                      </a:solidFill>
                    </a:lnT>
                    <a:lnB w="12700">
                      <a:solidFill>
                        <a:schemeClr val="tx1"/>
                      </a:solidFill>
                    </a:lnB>
                    <a:lnTlToBr w="12700" cmpd="sng">
                      <a:noFill/>
                      <a:prstDash val="solid"/>
                    </a:lnTlToBr>
                    <a:lnBlToTr w="12700" cmpd="sng">
                      <a:noFill/>
                      <a:prstDash val="solid"/>
                    </a:lnBlToTr>
                    <a:noFill/>
                  </a:tcPr>
                </a:tc>
                <a:tc>
                  <a:txBody>
                    <a:bodyPr/>
                    <a:lstStyle/>
                    <a:p>
                      <a:pPr marL="0" lvl="0" indent="0">
                        <a:buFont typeface="Wingdings" panose="05000000000000000000" pitchFamily="2" charset="2"/>
                        <a:buNone/>
                      </a:pPr>
                      <a:r>
                        <a:rPr lang="en-GB" sz="1300" kern="1200">
                          <a:solidFill>
                            <a:srgbClr val="2D2767"/>
                          </a:solidFill>
                          <a:latin typeface="Apercu Pro"/>
                          <a:ea typeface="+mn-ea"/>
                          <a:cs typeface="+mn-cs"/>
                        </a:rPr>
                        <a:t>A trade document that has enough detail to identify the origin of the good (i.e. proof that they are wholly obtained, produced, manufactured or processed in a particular country). </a:t>
                      </a:r>
                      <a:endParaRPr lang="en-US"/>
                    </a:p>
                  </a:txBody>
                  <a:tcPr>
                    <a:lnL w="6350">
                      <a:solidFill>
                        <a:schemeClr val="tx1">
                          <a:lumMod val="65000"/>
                          <a:lumOff val="35000"/>
                        </a:schemeClr>
                      </a:solidFill>
                    </a:lnL>
                    <a:lnR w="6350">
                      <a:solidFill>
                        <a:schemeClr val="tx1">
                          <a:lumMod val="65000"/>
                          <a:lumOff val="35000"/>
                        </a:schemeClr>
                      </a:solidFill>
                    </a:lnR>
                    <a:lnT w="12700">
                      <a:solidFill>
                        <a:schemeClr val="tx1"/>
                      </a:solidFill>
                    </a:lnT>
                    <a:lnB w="12700">
                      <a:solidFill>
                        <a:schemeClr val="tx1"/>
                      </a:solidFill>
                    </a:lnB>
                    <a:noFill/>
                  </a:tcPr>
                </a:tc>
                <a:tc>
                  <a:txBody>
                    <a:bodyPr/>
                    <a:lstStyle/>
                    <a:p>
                      <a:pPr lvl="0" algn="ctr">
                        <a:spcBef>
                          <a:spcPts val="400"/>
                        </a:spcBef>
                        <a:spcAft>
                          <a:spcPts val="400"/>
                        </a:spcAft>
                        <a:buNone/>
                      </a:pPr>
                      <a:r>
                        <a:rPr lang="en-GB" sz="1200" u="sng" kern="1200">
                          <a:solidFill>
                            <a:srgbClr val="0070C0"/>
                          </a:solidFill>
                          <a:effectLst/>
                          <a:latin typeface="Apercu Pro"/>
                          <a:ea typeface="+mn-ea"/>
                          <a:cs typeface="+mn-cs"/>
                          <a:hlinkClick r:id="rId6">
                            <a:extLst>
                              <a:ext uri="{A12FA001-AC4F-418D-AE19-62706E023703}">
                                <ahyp:hlinkClr xmlns:ahyp="http://schemas.microsoft.com/office/drawing/2018/hyperlinkcolor" val="tx"/>
                              </a:ext>
                            </a:extLst>
                          </a:hlinkClick>
                        </a:rPr>
                        <a:t>www.gov.uk/guidance/get-proof-of-origin-for-your-goods</a:t>
                      </a:r>
                      <a:r>
                        <a:rPr lang="en-GB" sz="1200" u="sng" kern="1200">
                          <a:solidFill>
                            <a:srgbClr val="0070C0"/>
                          </a:solidFill>
                          <a:effectLst/>
                          <a:latin typeface="Apercu Pro"/>
                          <a:ea typeface="+mn-ea"/>
                          <a:cs typeface="+mn-cs"/>
                        </a:rPr>
                        <a:t>.</a:t>
                      </a:r>
                    </a:p>
                  </a:txBody>
                  <a:tcPr>
                    <a:lnL w="6350">
                      <a:solidFill>
                        <a:schemeClr val="tx1">
                          <a:lumMod val="65000"/>
                          <a:lumOff val="35000"/>
                        </a:schemeClr>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250257739"/>
                  </a:ext>
                </a:extLst>
              </a:tr>
              <a:tr h="1153040">
                <a:tc>
                  <a:txBody>
                    <a:bodyPr/>
                    <a:lstStyle/>
                    <a:p>
                      <a:pPr lvl="0" algn="ctr">
                        <a:buNone/>
                      </a:pPr>
                      <a:endParaRPr lang="en-GB" sz="1300" b="1" kern="1200">
                        <a:solidFill>
                          <a:srgbClr val="2D2767"/>
                        </a:solidFill>
                        <a:latin typeface="Apercu Pro"/>
                        <a:ea typeface="+mn-ea"/>
                        <a:cs typeface="+mn-cs"/>
                      </a:endParaRPr>
                    </a:p>
                    <a:p>
                      <a:pPr lvl="0" algn="ctr">
                        <a:buNone/>
                      </a:pPr>
                      <a:endParaRPr lang="en-GB" sz="1300" b="1" kern="1200">
                        <a:solidFill>
                          <a:srgbClr val="2D2767"/>
                        </a:solidFill>
                        <a:latin typeface="Apercu Pro"/>
                        <a:ea typeface="+mn-ea"/>
                        <a:cs typeface="+mn-cs"/>
                      </a:endParaRPr>
                    </a:p>
                    <a:p>
                      <a:pPr lvl="0" algn="ctr">
                        <a:buNone/>
                      </a:pPr>
                      <a:r>
                        <a:rPr lang="en-GB" sz="1300" b="1" kern="1200">
                          <a:solidFill>
                            <a:srgbClr val="2D2767"/>
                          </a:solidFill>
                          <a:latin typeface="Apercu Pro"/>
                          <a:ea typeface="+mn-ea"/>
                          <a:cs typeface="+mn-cs"/>
                        </a:rPr>
                        <a:t>Rules of Origin (</a:t>
                      </a:r>
                      <a:r>
                        <a:rPr lang="en-GB" sz="1300" b="1" kern="1200" err="1">
                          <a:solidFill>
                            <a:srgbClr val="2D2767"/>
                          </a:solidFill>
                          <a:latin typeface="Apercu Pro"/>
                          <a:ea typeface="+mn-ea"/>
                          <a:cs typeface="+mn-cs"/>
                        </a:rPr>
                        <a:t>RoO</a:t>
                      </a:r>
                      <a:r>
                        <a:rPr lang="en-GB" sz="1300" b="1" kern="1200">
                          <a:solidFill>
                            <a:srgbClr val="2D2767"/>
                          </a:solidFill>
                          <a:latin typeface="Apercu Pro"/>
                          <a:ea typeface="+mn-ea"/>
                          <a:cs typeface="+mn-cs"/>
                        </a:rPr>
                        <a:t>)</a:t>
                      </a:r>
                      <a:endParaRPr lang="en-GB"/>
                    </a:p>
                  </a:txBody>
                  <a:tcPr>
                    <a:lnL w="12700">
                      <a:solidFill>
                        <a:schemeClr val="tx1"/>
                      </a:solidFill>
                    </a:lnL>
                    <a:lnR w="6350">
                      <a:solidFill>
                        <a:schemeClr val="tx1">
                          <a:lumMod val="65000"/>
                          <a:lumOff val="35000"/>
                        </a:schemeClr>
                      </a:solidFill>
                    </a:lnR>
                    <a:lnT w="12700">
                      <a:solidFill>
                        <a:schemeClr val="tx1"/>
                      </a:solidFill>
                    </a:lnT>
                    <a:lnB w="6350">
                      <a:solidFill>
                        <a:schemeClr val="tx1">
                          <a:lumMod val="65000"/>
                          <a:lumOff val="35000"/>
                        </a:schemeClr>
                      </a:solidFill>
                    </a:lnB>
                    <a:lnTlToBr w="12700" cmpd="sng">
                      <a:noFill/>
                      <a:prstDash val="solid"/>
                    </a:lnTlToBr>
                    <a:lnBlToTr w="12700" cmpd="sng">
                      <a:noFill/>
                      <a:prstDash val="solid"/>
                    </a:lnBlToTr>
                    <a:noFill/>
                  </a:tcPr>
                </a:tc>
                <a:tc>
                  <a:txBody>
                    <a:bodyPr/>
                    <a:lstStyle/>
                    <a:p>
                      <a:pPr marL="0" lvl="0" indent="0">
                        <a:buFont typeface="Wingdings" panose="05000000000000000000" pitchFamily="2" charset="2"/>
                        <a:buNone/>
                      </a:pPr>
                      <a:r>
                        <a:rPr lang="en-GB" sz="1300" kern="1200">
                          <a:solidFill>
                            <a:srgbClr val="2D2767"/>
                          </a:solidFill>
                          <a:latin typeface="Apercu Pro"/>
                          <a:ea typeface="+mn-ea"/>
                          <a:cs typeface="+mn-cs"/>
                        </a:rPr>
                        <a:t>Laws, regulations and administrative procedures which determine the 'economic nationality' of traded goods and their components. If goods consist of materials from multiple countries, the </a:t>
                      </a:r>
                      <a:r>
                        <a:rPr lang="en-GB" sz="1300" kern="1200" err="1">
                          <a:solidFill>
                            <a:srgbClr val="2D2767"/>
                          </a:solidFill>
                          <a:latin typeface="Apercu Pro"/>
                          <a:ea typeface="+mn-ea"/>
                          <a:cs typeface="+mn-cs"/>
                        </a:rPr>
                        <a:t>RoO</a:t>
                      </a:r>
                      <a:r>
                        <a:rPr lang="en-GB" sz="1300" kern="1200">
                          <a:solidFill>
                            <a:srgbClr val="2D2767"/>
                          </a:solidFill>
                          <a:latin typeface="Apercu Pro"/>
                          <a:ea typeface="+mn-ea"/>
                          <a:cs typeface="+mn-cs"/>
                        </a:rPr>
                        <a:t> determine which country is the country of origin. This is based on the origins of the materials, the value added in the production process, and where the final substantial production phase took place.</a:t>
                      </a:r>
                      <a:endParaRPr lang="en-US"/>
                    </a:p>
                  </a:txBody>
                  <a:tcPr>
                    <a:lnL w="6350">
                      <a:solidFill>
                        <a:schemeClr val="tx1">
                          <a:lumMod val="65000"/>
                          <a:lumOff val="35000"/>
                        </a:schemeClr>
                      </a:solidFill>
                    </a:lnL>
                    <a:lnR w="6350">
                      <a:solidFill>
                        <a:schemeClr val="tx1">
                          <a:lumMod val="65000"/>
                          <a:lumOff val="35000"/>
                        </a:schemeClr>
                      </a:solidFill>
                    </a:lnR>
                    <a:lnT w="12700">
                      <a:solidFill>
                        <a:schemeClr val="tx1"/>
                      </a:solidFill>
                    </a:lnT>
                    <a:lnB w="6350">
                      <a:solidFill>
                        <a:schemeClr val="tx1">
                          <a:lumMod val="65000"/>
                          <a:lumOff val="35000"/>
                        </a:schemeClr>
                      </a:solidFill>
                    </a:lnB>
                    <a:noFill/>
                  </a:tcPr>
                </a:tc>
                <a:tc>
                  <a:txBody>
                    <a:bodyPr/>
                    <a:lstStyle/>
                    <a:p>
                      <a:pPr lvl="0" algn="ctr">
                        <a:spcBef>
                          <a:spcPts val="400"/>
                        </a:spcBef>
                        <a:spcAft>
                          <a:spcPts val="400"/>
                        </a:spcAft>
                        <a:buNone/>
                      </a:pPr>
                      <a:r>
                        <a:rPr lang="en-GB" sz="1200" u="sng" kern="1200">
                          <a:solidFill>
                            <a:srgbClr val="0070C0"/>
                          </a:solidFill>
                          <a:effectLst/>
                          <a:latin typeface="Apercu Pro"/>
                          <a:ea typeface="+mn-ea"/>
                          <a:cs typeface="+mn-cs"/>
                          <a:hlinkClick r:id="rId7">
                            <a:extLst>
                              <a:ext uri="{A12FA001-AC4F-418D-AE19-62706E023703}">
                                <ahyp:hlinkClr xmlns:ahyp="http://schemas.microsoft.com/office/drawing/2018/hyperlinkcolor" val="tx"/>
                              </a:ext>
                            </a:extLst>
                          </a:hlinkClick>
                        </a:rPr>
                        <a:t>www.gov.uk/guidance/check-your-goods-meet-the-rules-of-origin</a:t>
                      </a:r>
                      <a:endParaRPr lang="en-GB" sz="1200" u="sng" kern="1200">
                        <a:solidFill>
                          <a:srgbClr val="0070C0"/>
                        </a:solidFill>
                        <a:effectLst/>
                        <a:latin typeface="Apercu Pro"/>
                        <a:ea typeface="+mn-ea"/>
                        <a:cs typeface="+mn-cs"/>
                      </a:endParaRPr>
                    </a:p>
                  </a:txBody>
                  <a:tcPr>
                    <a:lnL w="6350">
                      <a:solidFill>
                        <a:schemeClr val="tx1">
                          <a:lumMod val="65000"/>
                          <a:lumOff val="35000"/>
                        </a:schemeClr>
                      </a:solidFill>
                    </a:lnL>
                    <a:lnR w="12700">
                      <a:solidFill>
                        <a:schemeClr val="tx1"/>
                      </a:solidFill>
                    </a:lnR>
                    <a:lnT w="12700">
                      <a:solidFill>
                        <a:schemeClr val="tx1"/>
                      </a:solidFill>
                    </a:lnT>
                    <a:lnB w="6350">
                      <a:solidFill>
                        <a:schemeClr val="tx1">
                          <a:lumMod val="65000"/>
                          <a:lumOff val="35000"/>
                        </a:schemeClr>
                      </a:solidFill>
                    </a:lnB>
                    <a:noFill/>
                  </a:tcPr>
                </a:tc>
                <a:extLst>
                  <a:ext uri="{0D108BD9-81ED-4DB2-BD59-A6C34878D82A}">
                    <a16:rowId xmlns:a16="http://schemas.microsoft.com/office/drawing/2014/main" val="3995872575"/>
                  </a:ext>
                </a:extLst>
              </a:tr>
            </a:tbl>
          </a:graphicData>
        </a:graphic>
      </p:graphicFrame>
      <p:sp>
        <p:nvSpPr>
          <p:cNvPr id="4" name="Slide Number Placeholder 1">
            <a:extLst>
              <a:ext uri="{FF2B5EF4-FFF2-40B4-BE49-F238E27FC236}">
                <a16:creationId xmlns:a16="http://schemas.microsoft.com/office/drawing/2014/main" id="{4841FA7C-7400-423A-AC7E-03764CEA41FB}"/>
              </a:ext>
            </a:extLst>
          </p:cNvPr>
          <p:cNvSpPr txBox="1">
            <a:spLocks/>
          </p:cNvSpPr>
          <p:nvPr/>
        </p:nvSpPr>
        <p:spPr>
          <a:xfrm>
            <a:off x="9448800" y="641570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464D3F3-B7E6-438F-92A6-8C04947D13C3}" type="slidenum">
              <a:rPr lang="en-GB" smtClean="0">
                <a:solidFill>
                  <a:schemeClr val="bg2">
                    <a:lumMod val="75000"/>
                  </a:schemeClr>
                </a:solidFill>
              </a:rPr>
              <a:pPr algn="r"/>
              <a:t>16</a:t>
            </a:fld>
            <a:endParaRPr lang="en-GB">
              <a:solidFill>
                <a:schemeClr val="bg2">
                  <a:lumMod val="75000"/>
                </a:schemeClr>
              </a:solidFill>
            </a:endParaRPr>
          </a:p>
        </p:txBody>
      </p:sp>
      <p:sp>
        <p:nvSpPr>
          <p:cNvPr id="6" name="TextBox 5">
            <a:extLst>
              <a:ext uri="{FF2B5EF4-FFF2-40B4-BE49-F238E27FC236}">
                <a16:creationId xmlns:a16="http://schemas.microsoft.com/office/drawing/2014/main" id="{6C752D43-7ADB-4462-99F6-89E0F549F54E}"/>
              </a:ext>
            </a:extLst>
          </p:cNvPr>
          <p:cNvSpPr txBox="1"/>
          <p:nvPr/>
        </p:nvSpPr>
        <p:spPr>
          <a:xfrm>
            <a:off x="334323" y="522276"/>
            <a:ext cx="11512905" cy="584775"/>
          </a:xfrm>
          <a:prstGeom prst="rect">
            <a:avLst/>
          </a:prstGeom>
          <a:noFill/>
        </p:spPr>
        <p:txBody>
          <a:bodyPr wrap="square" lIns="91440" tIns="45720" rIns="91440" bIns="45720" anchor="t">
            <a:spAutoFit/>
          </a:bodyPr>
          <a:lstStyle/>
          <a:p>
            <a:pPr>
              <a:defRPr/>
            </a:pPr>
            <a:r>
              <a:rPr lang="en-GB" sz="3200" b="1" err="1">
                <a:solidFill>
                  <a:srgbClr val="FF003B"/>
                </a:solidFill>
                <a:highlight>
                  <a:srgbClr val="FF003B"/>
                </a:highlight>
                <a:latin typeface="Apercu Pro"/>
                <a:cs typeface="Helvetica"/>
              </a:rPr>
              <a:t>i</a:t>
            </a:r>
            <a:r>
              <a:rPr lang="en-GB" sz="3200" b="1" err="1">
                <a:solidFill>
                  <a:schemeClr val="bg1"/>
                </a:solidFill>
                <a:highlight>
                  <a:srgbClr val="FF003B"/>
                </a:highlight>
                <a:latin typeface="Apercu Pro"/>
                <a:cs typeface="Helvetica"/>
              </a:rPr>
              <a:t>TERMS</a:t>
            </a:r>
            <a:r>
              <a:rPr lang="en-GB" sz="3200" b="1">
                <a:solidFill>
                  <a:schemeClr val="bg1"/>
                </a:solidFill>
                <a:highlight>
                  <a:srgbClr val="FF003B"/>
                </a:highlight>
                <a:latin typeface="Apercu Pro"/>
                <a:cs typeface="Helvetica"/>
              </a:rPr>
              <a:t> YOU NEED TO </a:t>
            </a:r>
            <a:r>
              <a:rPr lang="en-GB" sz="3200" b="1" err="1">
                <a:solidFill>
                  <a:schemeClr val="bg1"/>
                </a:solidFill>
                <a:highlight>
                  <a:srgbClr val="FF003B"/>
                </a:highlight>
                <a:latin typeface="Apercu Pro"/>
                <a:cs typeface="Helvetica"/>
              </a:rPr>
              <a:t>KNOW</a:t>
            </a:r>
            <a:r>
              <a:rPr lang="en-GB" sz="3200" b="1" err="1">
                <a:solidFill>
                  <a:srgbClr val="FF003B"/>
                </a:solidFill>
                <a:highlight>
                  <a:srgbClr val="FF003B"/>
                </a:highlight>
                <a:latin typeface="Apercu Pro"/>
                <a:cs typeface="Helvetica"/>
              </a:rPr>
              <a:t>i</a:t>
            </a:r>
            <a:endParaRPr kumimoji="0" lang="en-GB" sz="3200" b="0" i="0" u="none" strike="noStrike" kern="1200" cap="none" spc="0" normalizeH="0" baseline="0" noProof="0">
              <a:ln>
                <a:noFill/>
              </a:ln>
              <a:solidFill>
                <a:srgbClr val="FF003B"/>
              </a:solidFill>
              <a:effectLst/>
              <a:highlight>
                <a:srgbClr val="FF003B"/>
              </a:highligh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E4F4F88A-75A5-4867-BA45-C24A625F724D}"/>
              </a:ext>
            </a:extLst>
          </p:cNvPr>
          <p:cNvSpPr>
            <a:spLocks noGrp="1"/>
          </p:cNvSpPr>
          <p:nvPr>
            <p:ph type="sldNum" sz="quarter" idx="12"/>
          </p:nvPr>
        </p:nvSpPr>
        <p:spPr/>
        <p:txBody>
          <a:bodyPr/>
          <a:lstStyle/>
          <a:p>
            <a:fld id="{85194759-C766-4537-A05C-586298C0C997}" type="slidenum">
              <a:rPr lang="en-GB" smtClean="0"/>
              <a:pPr/>
              <a:t>16</a:t>
            </a:fld>
            <a:endParaRPr lang="en-GB"/>
          </a:p>
        </p:txBody>
      </p:sp>
    </p:spTree>
    <p:extLst>
      <p:ext uri="{BB962C8B-B14F-4D97-AF65-F5344CB8AC3E}">
        <p14:creationId xmlns:p14="http://schemas.microsoft.com/office/powerpoint/2010/main" val="19498615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7">
            <a:extLst>
              <a:ext uri="{FF2B5EF4-FFF2-40B4-BE49-F238E27FC236}">
                <a16:creationId xmlns:a16="http://schemas.microsoft.com/office/drawing/2014/main" id="{8A43C1CD-3199-4AC9-8AC1-5FA52919306E}"/>
              </a:ext>
            </a:extLst>
          </p:cNvPr>
          <p:cNvGraphicFramePr>
            <a:graphicFrameLocks noGrp="1"/>
          </p:cNvGraphicFramePr>
          <p:nvPr>
            <p:extLst>
              <p:ext uri="{D42A27DB-BD31-4B8C-83A1-F6EECF244321}">
                <p14:modId xmlns:p14="http://schemas.microsoft.com/office/powerpoint/2010/main" val="2380514066"/>
              </p:ext>
            </p:extLst>
          </p:nvPr>
        </p:nvGraphicFramePr>
        <p:xfrm>
          <a:off x="378000" y="1371600"/>
          <a:ext cx="11469227" cy="4902200"/>
        </p:xfrm>
        <a:graphic>
          <a:graphicData uri="http://schemas.openxmlformats.org/drawingml/2006/table">
            <a:tbl>
              <a:tblPr firstRow="1" bandRow="1">
                <a:tableStyleId>{5C22544A-7EE6-4342-B048-85BDC9FD1C3A}</a:tableStyleId>
              </a:tblPr>
              <a:tblGrid>
                <a:gridCol w="2194396">
                  <a:extLst>
                    <a:ext uri="{9D8B030D-6E8A-4147-A177-3AD203B41FA5}">
                      <a16:colId xmlns:a16="http://schemas.microsoft.com/office/drawing/2014/main" val="3678884067"/>
                    </a:ext>
                  </a:extLst>
                </a:gridCol>
                <a:gridCol w="6804150">
                  <a:extLst>
                    <a:ext uri="{9D8B030D-6E8A-4147-A177-3AD203B41FA5}">
                      <a16:colId xmlns:a16="http://schemas.microsoft.com/office/drawing/2014/main" val="3872218254"/>
                    </a:ext>
                  </a:extLst>
                </a:gridCol>
                <a:gridCol w="2470681">
                  <a:extLst>
                    <a:ext uri="{9D8B030D-6E8A-4147-A177-3AD203B41FA5}">
                      <a16:colId xmlns:a16="http://schemas.microsoft.com/office/drawing/2014/main" val="2089921344"/>
                    </a:ext>
                  </a:extLst>
                </a:gridCol>
              </a:tblGrid>
              <a:tr h="297627">
                <a:tc>
                  <a:txBody>
                    <a:bodyPr/>
                    <a:lstStyle/>
                    <a:p>
                      <a:r>
                        <a:rPr lang="en-GB" sz="1400" b="1">
                          <a:solidFill>
                            <a:schemeClr val="bg1"/>
                          </a:solidFill>
                          <a:latin typeface="Apercu Pro"/>
                        </a:rPr>
                        <a:t>Term </a:t>
                      </a:r>
                      <a:endParaRPr lang="en-GB" sz="1400" b="1">
                        <a:solidFill>
                          <a:schemeClr val="bg1"/>
                        </a:solidFill>
                        <a:latin typeface="Apercu Pro" panose="020B05030506010401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767"/>
                    </a:solidFill>
                  </a:tcPr>
                </a:tc>
                <a:tc>
                  <a:txBody>
                    <a:bodyPr/>
                    <a:lstStyle/>
                    <a:p>
                      <a:r>
                        <a:rPr lang="en-GB" sz="1400">
                          <a:solidFill>
                            <a:schemeClr val="bg1"/>
                          </a:solidFill>
                          <a:latin typeface="Apercu Pro"/>
                        </a:rPr>
                        <a:t>Definition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767"/>
                    </a:solidFill>
                  </a:tcPr>
                </a:tc>
                <a:tc>
                  <a:txBody>
                    <a:bodyPr/>
                    <a:lstStyle/>
                    <a:p>
                      <a:r>
                        <a:rPr lang="en-GB" sz="1400">
                          <a:solidFill>
                            <a:schemeClr val="bg1"/>
                          </a:solidFill>
                          <a:latin typeface="Apercu Pro"/>
                        </a:rPr>
                        <a:t>Useful links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D2767"/>
                    </a:solidFill>
                  </a:tcPr>
                </a:tc>
                <a:extLst>
                  <a:ext uri="{0D108BD9-81ED-4DB2-BD59-A6C34878D82A}">
                    <a16:rowId xmlns:a16="http://schemas.microsoft.com/office/drawing/2014/main" val="1013956099"/>
                  </a:ext>
                </a:extLst>
              </a:tr>
              <a:tr h="669660">
                <a:tc>
                  <a:txBody>
                    <a:bodyPr/>
                    <a:lstStyle/>
                    <a:p>
                      <a:pPr algn="ctr"/>
                      <a:endParaRPr lang="en-GB" sz="1300" b="1" kern="1200">
                        <a:solidFill>
                          <a:srgbClr val="2D2767"/>
                        </a:solidFill>
                        <a:latin typeface="Apercu Pro"/>
                        <a:ea typeface="+mn-ea"/>
                        <a:cs typeface="+mn-cs"/>
                      </a:endParaRPr>
                    </a:p>
                    <a:p>
                      <a:pPr algn="ctr"/>
                      <a:r>
                        <a:rPr lang="en-GB" sz="1300" b="1" kern="1200">
                          <a:solidFill>
                            <a:srgbClr val="2D2767"/>
                          </a:solidFill>
                          <a:latin typeface="Apercu Pro"/>
                          <a:ea typeface="+mn-ea"/>
                          <a:cs typeface="+mn-cs"/>
                        </a:rPr>
                        <a:t>Single Market</a:t>
                      </a:r>
                    </a:p>
                  </a:txBody>
                  <a:tcPr>
                    <a:lnL w="12700" cap="flat" cmpd="sng" algn="ctr">
                      <a:solidFill>
                        <a:schemeClr val="tx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Clr>
                          <a:srgbClr val="E61E42"/>
                        </a:buClr>
                        <a:buFont typeface="Wingdings" panose="05000000000000000000" pitchFamily="2" charset="2"/>
                        <a:buNone/>
                      </a:pPr>
                      <a:r>
                        <a:rPr lang="en-GB" sz="1300" kern="1200">
                          <a:solidFill>
                            <a:srgbClr val="2D2767"/>
                          </a:solidFill>
                          <a:latin typeface="Apercu Pro"/>
                          <a:ea typeface="+mn-ea"/>
                          <a:cs typeface="+mn-cs"/>
                        </a:rPr>
                        <a:t>The EU Single Market is an economic area where barriers to trade between its members have been removed. The Single Market is based on the “four freedoms”: free movement of goods, services, capital and labour.</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400"/>
                        </a:spcBef>
                        <a:spcAft>
                          <a:spcPts val="400"/>
                        </a:spcAft>
                        <a:buClrTx/>
                        <a:buSzTx/>
                        <a:buFontTx/>
                        <a:buNone/>
                        <a:tabLst/>
                        <a:defRPr/>
                      </a:pPr>
                      <a:endParaRPr lang="en-GB" sz="1200" u="sng" kern="1200">
                        <a:solidFill>
                          <a:srgbClr val="FF003B"/>
                        </a:solidFill>
                        <a:effectLst/>
                        <a:latin typeface="Apercu Pro"/>
                        <a:ea typeface="+mn-ea"/>
                        <a:cs typeface="+mn-cs"/>
                      </a:endParaRPr>
                    </a:p>
                  </a:txBody>
                  <a:tcPr>
                    <a:lnL w="635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4506712"/>
                  </a:ext>
                </a:extLst>
              </a:tr>
              <a:tr h="282745">
                <a:tc>
                  <a:txBody>
                    <a:bodyPr/>
                    <a:lstStyle/>
                    <a:p>
                      <a:pPr algn="ctr"/>
                      <a:r>
                        <a:rPr lang="en-GB" sz="1300" b="1" kern="1200">
                          <a:solidFill>
                            <a:srgbClr val="2D2767"/>
                          </a:solidFill>
                          <a:latin typeface="Apercu Pro"/>
                          <a:ea typeface="+mn-ea"/>
                          <a:cs typeface="+mn-cs"/>
                        </a:rPr>
                        <a:t>Tariffs</a:t>
                      </a:r>
                    </a:p>
                  </a:txBody>
                  <a:tcPr>
                    <a:lnL w="12700" cap="flat" cmpd="sng" algn="ctr">
                      <a:solidFill>
                        <a:schemeClr val="tx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
                          <a:srgbClr val="E61E42"/>
                        </a:buClr>
                        <a:buSzTx/>
                        <a:buFont typeface="Wingdings" panose="05000000000000000000" pitchFamily="2" charset="2"/>
                        <a:buNone/>
                      </a:pPr>
                      <a:r>
                        <a:rPr lang="en-GB" sz="1300" kern="1200">
                          <a:solidFill>
                            <a:srgbClr val="2D2767"/>
                          </a:solidFill>
                          <a:latin typeface="Apercu Pro"/>
                          <a:ea typeface="+mn-ea"/>
                          <a:cs typeface="+mn-cs"/>
                        </a:rPr>
                        <a:t>A tax or duty to be paid on a particular class of imports or export. </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1200" u="sng" kern="1200">
                          <a:solidFill>
                            <a:srgbClr val="0070C0"/>
                          </a:solidFill>
                          <a:effectLst/>
                          <a:latin typeface="Apercu Pro"/>
                          <a:ea typeface="+mn-ea"/>
                          <a:cs typeface="+mn-cs"/>
                          <a:hlinkClick r:id="rId3">
                            <a:extLst>
                              <a:ext uri="{A12FA001-AC4F-418D-AE19-62706E023703}">
                                <ahyp:hlinkClr xmlns:ahyp="http://schemas.microsoft.com/office/drawing/2018/hyperlinkcolor" val="tx"/>
                              </a:ext>
                            </a:extLst>
                          </a:hlinkClick>
                        </a:rPr>
                        <a:t>www.gov.uk/trade-tariff</a:t>
                      </a:r>
                      <a:endParaRPr lang="en-GB" sz="1200" u="sng" kern="1200">
                        <a:solidFill>
                          <a:srgbClr val="0070C0"/>
                        </a:solidFill>
                        <a:effectLst/>
                        <a:latin typeface="Apercu Pro"/>
                        <a:ea typeface="+mn-ea"/>
                        <a:cs typeface="+mn-cs"/>
                      </a:endParaRPr>
                    </a:p>
                  </a:txBody>
                  <a:tcPr>
                    <a:lnL w="635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1448965"/>
                  </a:ext>
                </a:extLst>
              </a:tr>
              <a:tr h="8035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kern="1200">
                          <a:solidFill>
                            <a:srgbClr val="2D2767"/>
                          </a:solidFill>
                          <a:latin typeface="Apercu Pro"/>
                          <a:ea typeface="+mn-ea"/>
                          <a:cs typeface="+mn-cs"/>
                        </a:rPr>
                        <a:t>The Movement Assistance Scheme</a:t>
                      </a:r>
                    </a:p>
                  </a:txBody>
                  <a:tcPr>
                    <a:lnL w="12700" cap="flat" cmpd="sng" algn="ctr">
                      <a:solidFill>
                        <a:schemeClr val="tx1"/>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
                          <a:srgbClr val="E61E42"/>
                        </a:buClr>
                        <a:buSzTx/>
                        <a:buFont typeface="Wingdings" panose="05000000000000000000" pitchFamily="2" charset="2"/>
                        <a:buNone/>
                      </a:pPr>
                      <a:r>
                        <a:rPr lang="en-GB" sz="1300" kern="1200">
                          <a:solidFill>
                            <a:srgbClr val="2D2767"/>
                          </a:solidFill>
                          <a:latin typeface="Apercu Pro"/>
                          <a:ea typeface="+mn-ea"/>
                          <a:cs typeface="+mn-cs"/>
                        </a:rPr>
                        <a:t>A scheme set up to offer advice via a helpline to guide businesses through new requirements when moving </a:t>
                      </a:r>
                      <a:r>
                        <a:rPr lang="en-GB" sz="1300" kern="1200" err="1">
                          <a:solidFill>
                            <a:srgbClr val="2D2767"/>
                          </a:solidFill>
                          <a:latin typeface="Apercu Pro"/>
                          <a:ea typeface="+mn-ea"/>
                          <a:cs typeface="+mn-cs"/>
                        </a:rPr>
                        <a:t>agrifood</a:t>
                      </a:r>
                      <a:r>
                        <a:rPr lang="en-GB" sz="1300" kern="1200">
                          <a:solidFill>
                            <a:srgbClr val="2D2767"/>
                          </a:solidFill>
                          <a:latin typeface="Apercu Pro"/>
                          <a:ea typeface="+mn-ea"/>
                          <a:cs typeface="+mn-cs"/>
                        </a:rPr>
                        <a:t> goods from Great Britain to Northern Ireland, and how you can claim money back if you provide an inspection and certification service.</a:t>
                      </a:r>
                    </a:p>
                  </a:txBody>
                  <a:tcPr>
                    <a:lnL w="6350" cap="flat" cmpd="sng" algn="ctr">
                      <a:solidFill>
                        <a:schemeClr val="tx1">
                          <a:lumMod val="65000"/>
                          <a:lumOff val="35000"/>
                        </a:schemeClr>
                      </a:solidFill>
                      <a:prstDash val="solid"/>
                      <a:round/>
                      <a:headEnd type="none" w="med" len="med"/>
                      <a:tailEnd type="none" w="med" len="med"/>
                    </a:lnL>
                    <a:lnR w="6350" cap="flat" cmpd="sng" algn="ctr">
                      <a:solidFill>
                        <a:schemeClr val="tx1">
                          <a:lumMod val="65000"/>
                          <a:lumOff val="3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400"/>
                        </a:spcBef>
                        <a:spcAft>
                          <a:spcPts val="400"/>
                        </a:spcAft>
                        <a:buClrTx/>
                        <a:buSzTx/>
                        <a:buFontTx/>
                        <a:buNone/>
                        <a:tabLst/>
                        <a:defRPr/>
                      </a:pPr>
                      <a:r>
                        <a:rPr lang="en-GB" sz="1200" u="sng" kern="1200">
                          <a:solidFill>
                            <a:srgbClr val="0070C0"/>
                          </a:solidFill>
                          <a:effectLst/>
                          <a:latin typeface="Apercu Pro"/>
                          <a:ea typeface="+mn-ea"/>
                          <a:cs typeface="+mn-cs"/>
                          <a:hlinkClick r:id="rId4"/>
                        </a:rPr>
                        <a:t>www.gov.uk/guidance/movement-assistance-scheme-get-help-with-moving-agrifood-goods-to-northern-ireland</a:t>
                      </a:r>
                      <a:endParaRPr lang="en-GB" sz="1200" u="sng" kern="1200">
                        <a:solidFill>
                          <a:srgbClr val="0070C0"/>
                        </a:solidFill>
                        <a:effectLst/>
                        <a:latin typeface="Apercu Pro"/>
                        <a:ea typeface="+mn-ea"/>
                        <a:cs typeface="+mn-cs"/>
                      </a:endParaRPr>
                    </a:p>
                  </a:txBody>
                  <a:tcPr>
                    <a:lnL w="6350" cap="flat" cmpd="sng" algn="ctr">
                      <a:solidFill>
                        <a:schemeClr val="tx1">
                          <a:lumMod val="65000"/>
                          <a:lumOff val="3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990921"/>
                  </a:ext>
                </a:extLst>
              </a:tr>
              <a:tr h="669660">
                <a:tc>
                  <a:txBody>
                    <a:bodyPr/>
                    <a:lstStyle/>
                    <a:p>
                      <a:pPr marL="0" lvl="0" algn="ctr" rtl="0">
                        <a:buNone/>
                      </a:pPr>
                      <a:r>
                        <a:rPr lang="en-GB" sz="1300" b="1" kern="1200">
                          <a:solidFill>
                            <a:srgbClr val="2D2767"/>
                          </a:solidFill>
                          <a:latin typeface="Apercu Pro"/>
                          <a:ea typeface="+mn-ea"/>
                          <a:cs typeface="+mn-cs"/>
                        </a:rPr>
                        <a:t>Trader Support Service (TSS)</a:t>
                      </a:r>
                      <a:endParaRPr lang="en-US"/>
                    </a:p>
                  </a:txBody>
                  <a:tcPr>
                    <a:lnL w="12700">
                      <a:solidFill>
                        <a:schemeClr val="tx1"/>
                      </a:solidFill>
                    </a:lnL>
                    <a:lnR w="6350">
                      <a:solidFill>
                        <a:schemeClr val="tx1">
                          <a:lumMod val="65000"/>
                          <a:lumOff val="35000"/>
                        </a:schemeClr>
                      </a:solidFill>
                    </a:lnR>
                    <a:lnT w="12700">
                      <a:solidFill>
                        <a:schemeClr val="tx1"/>
                      </a:solidFill>
                    </a:lnT>
                    <a:lnB w="12700">
                      <a:solidFill>
                        <a:schemeClr val="tx1"/>
                      </a:solidFill>
                    </a:lnB>
                    <a:lnTlToBr w="12700" cmpd="sng">
                      <a:noFill/>
                      <a:prstDash val="solid"/>
                    </a:lnTlToBr>
                    <a:lnBlToTr w="12700" cmpd="sng">
                      <a:noFill/>
                      <a:prstDash val="solid"/>
                    </a:lnBlToTr>
                    <a:noFill/>
                  </a:tcPr>
                </a:tc>
                <a:tc>
                  <a:txBody>
                    <a:bodyPr/>
                    <a:lstStyle/>
                    <a:p>
                      <a:pPr marL="0" lvl="0" indent="0">
                        <a:buFont typeface="Wingdings" panose="05000000000000000000" pitchFamily="2" charset="2"/>
                        <a:buNone/>
                      </a:pPr>
                      <a:r>
                        <a:rPr lang="en-GB" sz="1300" kern="1200">
                          <a:solidFill>
                            <a:srgbClr val="2D2767"/>
                          </a:solidFill>
                          <a:latin typeface="Apercu Pro"/>
                          <a:ea typeface="+mn-ea"/>
                          <a:cs typeface="+mn-cs"/>
                        </a:rPr>
                        <a:t>A free service which guides traders through important processes and changes to the way goods move between Great Britain and Northern Ireland. The service can complete digital declarations on your behalf.</a:t>
                      </a:r>
                      <a:endParaRPr lang="en-US"/>
                    </a:p>
                  </a:txBody>
                  <a:tcPr>
                    <a:lnL w="6350">
                      <a:solidFill>
                        <a:schemeClr val="tx1">
                          <a:lumMod val="65000"/>
                          <a:lumOff val="35000"/>
                        </a:schemeClr>
                      </a:solidFill>
                    </a:lnL>
                    <a:lnR w="6350">
                      <a:solidFill>
                        <a:schemeClr val="tx1">
                          <a:lumMod val="65000"/>
                          <a:lumOff val="35000"/>
                        </a:schemeClr>
                      </a:solidFill>
                    </a:lnR>
                    <a:lnT w="12700">
                      <a:solidFill>
                        <a:schemeClr val="tx1"/>
                      </a:solidFill>
                    </a:lnT>
                    <a:lnB w="12700">
                      <a:solidFill>
                        <a:schemeClr val="tx1"/>
                      </a:solidFill>
                    </a:lnB>
                    <a:noFill/>
                  </a:tcPr>
                </a:tc>
                <a:tc>
                  <a:txBody>
                    <a:bodyPr/>
                    <a:lstStyle/>
                    <a:p>
                      <a:pPr marL="0" marR="0" lvl="0" indent="0" algn="ctr" defTabSz="914400" rtl="0" eaLnBrk="1" latinLnBrk="0" hangingPunct="1">
                        <a:lnSpc>
                          <a:spcPct val="100000"/>
                        </a:lnSpc>
                        <a:spcBef>
                          <a:spcPts val="400"/>
                        </a:spcBef>
                        <a:spcAft>
                          <a:spcPts val="400"/>
                        </a:spcAft>
                        <a:buClrTx/>
                        <a:buSzTx/>
                        <a:buFontTx/>
                        <a:buNone/>
                        <a:tabLst/>
                        <a:defRPr/>
                      </a:pPr>
                      <a:r>
                        <a:rPr lang="en-GB" sz="1200" u="sng" kern="1200">
                          <a:solidFill>
                            <a:srgbClr val="0070C0"/>
                          </a:solidFill>
                          <a:effectLst/>
                          <a:latin typeface="Apercu Pro"/>
                          <a:ea typeface="+mn-ea"/>
                          <a:cs typeface="+mn-cs"/>
                          <a:hlinkClick r:id="rId5">
                            <a:extLst>
                              <a:ext uri="{A12FA001-AC4F-418D-AE19-62706E023703}">
                                <ahyp:hlinkClr xmlns:ahyp="http://schemas.microsoft.com/office/drawing/2018/hyperlinkcolor" val="tx"/>
                              </a:ext>
                            </a:extLst>
                          </a:hlinkClick>
                        </a:rPr>
                        <a:t>www.gov.uk/guidance/trader-support-service</a:t>
                      </a:r>
                      <a:endParaRPr lang="en-GB" sz="1200" u="sng" kern="1200">
                        <a:solidFill>
                          <a:srgbClr val="0070C0"/>
                        </a:solidFill>
                        <a:effectLst/>
                        <a:latin typeface="Apercu Pro"/>
                        <a:ea typeface="+mn-ea"/>
                        <a:cs typeface="+mn-cs"/>
                      </a:endParaRPr>
                    </a:p>
                  </a:txBody>
                  <a:tcPr>
                    <a:lnL w="6350">
                      <a:solidFill>
                        <a:schemeClr val="tx1">
                          <a:lumMod val="65000"/>
                          <a:lumOff val="35000"/>
                        </a:schemeClr>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82171671"/>
                  </a:ext>
                </a:extLst>
              </a:tr>
              <a:tr h="476203">
                <a:tc>
                  <a:txBody>
                    <a:bodyPr/>
                    <a:lstStyle/>
                    <a:p>
                      <a:pPr marL="0" lvl="0" algn="ctr" rtl="0">
                        <a:buNone/>
                      </a:pPr>
                      <a:r>
                        <a:rPr lang="en-GB" sz="1300" b="1" kern="1200">
                          <a:solidFill>
                            <a:srgbClr val="2D2767"/>
                          </a:solidFill>
                          <a:latin typeface="Apercu Pro"/>
                          <a:ea typeface="+mn-ea"/>
                          <a:cs typeface="+mn-cs"/>
                        </a:rPr>
                        <a:t>Transition period</a:t>
                      </a:r>
                      <a:endParaRPr lang="en-US"/>
                    </a:p>
                  </a:txBody>
                  <a:tcPr>
                    <a:lnL w="12700">
                      <a:solidFill>
                        <a:schemeClr val="tx1"/>
                      </a:solidFill>
                    </a:lnL>
                    <a:lnR w="6350">
                      <a:solidFill>
                        <a:schemeClr val="tx1">
                          <a:lumMod val="65000"/>
                          <a:lumOff val="35000"/>
                        </a:schemeClr>
                      </a:solidFill>
                    </a:lnR>
                    <a:lnT w="12700">
                      <a:solidFill>
                        <a:schemeClr val="tx1"/>
                      </a:solidFill>
                    </a:lnT>
                    <a:lnB w="12700">
                      <a:solidFill>
                        <a:schemeClr val="tx1"/>
                      </a:solidFill>
                    </a:lnB>
                    <a:lnTlToBr w="12700" cmpd="sng">
                      <a:noFill/>
                      <a:prstDash val="solid"/>
                    </a:lnTlToBr>
                    <a:lnBlToTr w="12700" cmpd="sng">
                      <a:noFill/>
                      <a:prstDash val="solid"/>
                    </a:lnBlToTr>
                    <a:noFill/>
                  </a:tcPr>
                </a:tc>
                <a:tc>
                  <a:txBody>
                    <a:bodyPr/>
                    <a:lstStyle/>
                    <a:p>
                      <a:pPr marL="0" lvl="0" indent="0">
                        <a:buFont typeface="Wingdings" panose="05000000000000000000" pitchFamily="2" charset="2"/>
                        <a:buNone/>
                      </a:pPr>
                      <a:r>
                        <a:rPr lang="en-GB" sz="1300" kern="1200">
                          <a:solidFill>
                            <a:srgbClr val="2D2767"/>
                          </a:solidFill>
                          <a:latin typeface="Apercu Pro"/>
                          <a:ea typeface="+mn-ea"/>
                          <a:cs typeface="+mn-cs"/>
                        </a:rPr>
                        <a:t>The period of the UK moving from being an EU member state to being outside the EU. The transition period ended on the 31 December 2020. </a:t>
                      </a:r>
                      <a:endParaRPr lang="en-US"/>
                    </a:p>
                  </a:txBody>
                  <a:tcPr>
                    <a:lnL w="6350">
                      <a:solidFill>
                        <a:schemeClr val="tx1">
                          <a:lumMod val="65000"/>
                          <a:lumOff val="35000"/>
                        </a:schemeClr>
                      </a:solidFill>
                    </a:lnL>
                    <a:lnR w="6350">
                      <a:solidFill>
                        <a:schemeClr val="tx1">
                          <a:lumMod val="65000"/>
                          <a:lumOff val="35000"/>
                        </a:schemeClr>
                      </a:solidFill>
                    </a:lnR>
                    <a:lnT w="12700">
                      <a:solidFill>
                        <a:schemeClr val="tx1"/>
                      </a:solidFill>
                    </a:lnT>
                    <a:lnB w="12700">
                      <a:solidFill>
                        <a:schemeClr val="tx1"/>
                      </a:solidFill>
                    </a:lnB>
                    <a:noFill/>
                  </a:tcPr>
                </a:tc>
                <a:tc>
                  <a:txBody>
                    <a:bodyPr/>
                    <a:lstStyle/>
                    <a:p>
                      <a:pPr marL="0" marR="0" lvl="0" indent="0" algn="ctr" defTabSz="914400" rtl="0" eaLnBrk="1" latinLnBrk="0" hangingPunct="1">
                        <a:lnSpc>
                          <a:spcPct val="100000"/>
                        </a:lnSpc>
                        <a:spcBef>
                          <a:spcPts val="400"/>
                        </a:spcBef>
                        <a:spcAft>
                          <a:spcPts val="400"/>
                        </a:spcAft>
                        <a:buClrTx/>
                        <a:buSzTx/>
                        <a:buFontTx/>
                        <a:buNone/>
                        <a:tabLst/>
                        <a:defRPr/>
                      </a:pPr>
                      <a:endParaRPr lang="en-GB" sz="1200" u="sng" kern="1200">
                        <a:solidFill>
                          <a:srgbClr val="0070C0"/>
                        </a:solidFill>
                        <a:effectLst/>
                        <a:latin typeface="Apercu Pro"/>
                        <a:ea typeface="+mn-ea"/>
                        <a:cs typeface="+mn-cs"/>
                      </a:endParaRPr>
                    </a:p>
                  </a:txBody>
                  <a:tcPr>
                    <a:lnL w="6350">
                      <a:solidFill>
                        <a:schemeClr val="tx1">
                          <a:lumMod val="65000"/>
                          <a:lumOff val="35000"/>
                        </a:schemeClr>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580249330"/>
                  </a:ext>
                </a:extLst>
              </a:tr>
              <a:tr h="863117">
                <a:tc>
                  <a:txBody>
                    <a:bodyPr/>
                    <a:lstStyle/>
                    <a:p>
                      <a:pPr marL="0" marR="0" lvl="0" indent="0" algn="ctr" rtl="0">
                        <a:lnSpc>
                          <a:spcPct val="100000"/>
                        </a:lnSpc>
                        <a:spcBef>
                          <a:spcPts val="0"/>
                        </a:spcBef>
                        <a:spcAft>
                          <a:spcPts val="0"/>
                        </a:spcAft>
                        <a:buClrTx/>
                        <a:buSzTx/>
                        <a:buFontTx/>
                        <a:buNone/>
                      </a:pPr>
                      <a:r>
                        <a:rPr lang="en-GB" sz="1300" b="1" kern="1200">
                          <a:solidFill>
                            <a:srgbClr val="2D2767"/>
                          </a:solidFill>
                          <a:latin typeface="Apercu Pro"/>
                          <a:ea typeface="+mn-ea"/>
                          <a:cs typeface="+mn-cs"/>
                        </a:rPr>
                        <a:t>UK Global Tariff</a:t>
                      </a:r>
                      <a:endParaRPr lang="en-US"/>
                    </a:p>
                    <a:p>
                      <a:pPr marL="0" lvl="0" algn="ctr">
                        <a:buNone/>
                      </a:pPr>
                      <a:endParaRPr lang="en-GB" sz="1300" b="1" kern="1200">
                        <a:solidFill>
                          <a:srgbClr val="2D2767"/>
                        </a:solidFill>
                        <a:latin typeface="Apercu Pro"/>
                        <a:ea typeface="+mn-ea"/>
                        <a:cs typeface="+mn-cs"/>
                      </a:endParaRPr>
                    </a:p>
                  </a:txBody>
                  <a:tcPr>
                    <a:lnL w="12700">
                      <a:solidFill>
                        <a:schemeClr val="tx1"/>
                      </a:solidFill>
                    </a:lnL>
                    <a:lnR w="6350">
                      <a:solidFill>
                        <a:schemeClr val="tx1">
                          <a:lumMod val="65000"/>
                          <a:lumOff val="35000"/>
                        </a:schemeClr>
                      </a:solidFill>
                    </a:lnR>
                    <a:lnT w="12700">
                      <a:solidFill>
                        <a:schemeClr val="tx1"/>
                      </a:solidFill>
                    </a:lnT>
                    <a:lnB w="12700">
                      <a:solidFill>
                        <a:schemeClr val="tx1"/>
                      </a:solidFill>
                    </a:lnB>
                    <a:lnTlToBr w="12700" cmpd="sng">
                      <a:noFill/>
                      <a:prstDash val="solid"/>
                    </a:lnTlToBr>
                    <a:lnBlToTr w="12700" cmpd="sng">
                      <a:noFill/>
                      <a:prstDash val="solid"/>
                    </a:lnBlToTr>
                    <a:noFill/>
                  </a:tcPr>
                </a:tc>
                <a:tc>
                  <a:txBody>
                    <a:bodyPr/>
                    <a:lstStyle/>
                    <a:p>
                      <a:pPr lvl="0">
                        <a:buNone/>
                      </a:pPr>
                      <a:r>
                        <a:rPr lang="en-GB" sz="1300" kern="1200">
                          <a:solidFill>
                            <a:srgbClr val="2D2767"/>
                          </a:solidFill>
                          <a:latin typeface="Apercu Pro"/>
                          <a:ea typeface="+mn-ea"/>
                          <a:cs typeface="+mn-cs"/>
                        </a:rPr>
                        <a:t>The UK Global Tariff (UKGT) applies to all goods imported into the UK unless: the country you’re importing from has a </a:t>
                      </a:r>
                      <a:r>
                        <a:rPr lang="en-GB" sz="1300" kern="1200">
                          <a:solidFill>
                            <a:srgbClr val="2D2767"/>
                          </a:solidFill>
                          <a:latin typeface="Apercu Pro"/>
                          <a:ea typeface="+mn-ea"/>
                          <a:cs typeface="+mn-cs"/>
                          <a:hlinkClick r:id="rId6"/>
                        </a:rPr>
                        <a:t>trade agreement with the UK</a:t>
                      </a:r>
                      <a:r>
                        <a:rPr lang="en-GB" sz="1300" kern="1200">
                          <a:solidFill>
                            <a:srgbClr val="2D2767"/>
                          </a:solidFill>
                          <a:latin typeface="Apercu Pro"/>
                          <a:ea typeface="+mn-ea"/>
                          <a:cs typeface="+mn-cs"/>
                        </a:rPr>
                        <a:t>; an exception applies, such as a relief or </a:t>
                      </a:r>
                      <a:r>
                        <a:rPr lang="en-GB" sz="1300" kern="1200">
                          <a:solidFill>
                            <a:srgbClr val="2D2767"/>
                          </a:solidFill>
                          <a:latin typeface="Apercu Pro"/>
                          <a:ea typeface="+mn-ea"/>
                          <a:cs typeface="+mn-cs"/>
                          <a:hlinkClick r:id="rId7"/>
                        </a:rPr>
                        <a:t>tariff suspension</a:t>
                      </a:r>
                      <a:r>
                        <a:rPr lang="en-GB" sz="1300" kern="1200">
                          <a:solidFill>
                            <a:srgbClr val="2D2767"/>
                          </a:solidFill>
                          <a:latin typeface="Apercu Pro"/>
                          <a:ea typeface="+mn-ea"/>
                          <a:cs typeface="+mn-cs"/>
                        </a:rPr>
                        <a:t>; the goods come from developing countries covered by the Generalised Scheme of Preferences.</a:t>
                      </a:r>
                      <a:endParaRPr lang="en-US"/>
                    </a:p>
                  </a:txBody>
                  <a:tcPr>
                    <a:lnL w="6350">
                      <a:solidFill>
                        <a:schemeClr val="tx1">
                          <a:lumMod val="65000"/>
                          <a:lumOff val="35000"/>
                        </a:schemeClr>
                      </a:solidFill>
                    </a:lnL>
                    <a:lnR w="6350">
                      <a:solidFill>
                        <a:schemeClr val="tx1">
                          <a:lumMod val="65000"/>
                          <a:lumOff val="35000"/>
                        </a:schemeClr>
                      </a:solidFill>
                    </a:lnR>
                    <a:lnT w="12700">
                      <a:solidFill>
                        <a:schemeClr val="tx1"/>
                      </a:solidFill>
                    </a:lnT>
                    <a:lnB w="12700">
                      <a:solidFill>
                        <a:schemeClr val="tx1"/>
                      </a:solidFill>
                    </a:lnB>
                    <a:noFill/>
                  </a:tcPr>
                </a:tc>
                <a:tc>
                  <a:txBody>
                    <a:bodyPr/>
                    <a:lstStyle/>
                    <a:p>
                      <a:pPr marL="0" lvl="0" indent="0" algn="ctr" defTabSz="914400" rtl="0" eaLnBrk="1" latinLnBrk="0" hangingPunct="1">
                        <a:lnSpc>
                          <a:spcPct val="100000"/>
                        </a:lnSpc>
                        <a:spcBef>
                          <a:spcPts val="400"/>
                        </a:spcBef>
                        <a:spcAft>
                          <a:spcPts val="400"/>
                        </a:spcAft>
                        <a:buNone/>
                        <a:tabLst/>
                        <a:defRPr/>
                      </a:pPr>
                      <a:r>
                        <a:rPr lang="en-GB" sz="1200" u="sng" kern="1200">
                          <a:solidFill>
                            <a:srgbClr val="0070C0"/>
                          </a:solidFill>
                          <a:effectLst/>
                          <a:latin typeface="Apercu Pro"/>
                          <a:ea typeface="+mn-ea"/>
                          <a:cs typeface="+mn-cs"/>
                          <a:hlinkClick r:id="rId8">
                            <a:extLst>
                              <a:ext uri="{A12FA001-AC4F-418D-AE19-62706E023703}">
                                <ahyp:hlinkClr xmlns:ahyp="http://schemas.microsoft.com/office/drawing/2018/hyperlinkcolor" val="tx"/>
                              </a:ext>
                            </a:extLst>
                          </a:hlinkClick>
                        </a:rPr>
                        <a:t>www.gov.uk/guidance/tariffs-on-goods-imported-into-the-uk</a:t>
                      </a:r>
                      <a:endParaRPr lang="en-GB" sz="1200" u="sng" kern="1200">
                        <a:solidFill>
                          <a:srgbClr val="0070C0"/>
                        </a:solidFill>
                        <a:effectLst/>
                        <a:latin typeface="Apercu Pro"/>
                        <a:ea typeface="+mn-ea"/>
                        <a:cs typeface="+mn-cs"/>
                      </a:endParaRPr>
                    </a:p>
                    <a:p>
                      <a:pPr marL="0" lvl="0" indent="0" algn="ctr" defTabSz="914400" rtl="0" eaLnBrk="1" latinLnBrk="0" hangingPunct="1">
                        <a:lnSpc>
                          <a:spcPct val="100000"/>
                        </a:lnSpc>
                        <a:spcBef>
                          <a:spcPts val="400"/>
                        </a:spcBef>
                        <a:spcAft>
                          <a:spcPts val="400"/>
                        </a:spcAft>
                        <a:buNone/>
                        <a:tabLst/>
                        <a:defRPr/>
                      </a:pPr>
                      <a:endParaRPr lang="en-US" sz="1200" u="sng" kern="1200">
                        <a:solidFill>
                          <a:srgbClr val="0070C0"/>
                        </a:solidFill>
                        <a:effectLst/>
                        <a:latin typeface="Apercu Pro"/>
                        <a:ea typeface="+mn-ea"/>
                        <a:cs typeface="+mn-cs"/>
                      </a:endParaRPr>
                    </a:p>
                  </a:txBody>
                  <a:tcPr>
                    <a:lnL w="6350">
                      <a:solidFill>
                        <a:schemeClr val="tx1">
                          <a:lumMod val="65000"/>
                          <a:lumOff val="35000"/>
                        </a:schemeClr>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81975684"/>
                  </a:ext>
                </a:extLst>
              </a:tr>
              <a:tr h="724225">
                <a:tc>
                  <a:txBody>
                    <a:bodyPr/>
                    <a:lstStyle/>
                    <a:p>
                      <a:pPr marL="0" lvl="0" algn="ctr" rtl="0">
                        <a:buNone/>
                      </a:pPr>
                      <a:r>
                        <a:rPr lang="en-GB" sz="1300" b="1" kern="1200">
                          <a:solidFill>
                            <a:srgbClr val="2D2767"/>
                          </a:solidFill>
                          <a:latin typeface="Apercu Pro"/>
                          <a:ea typeface="+mn-ea"/>
                          <a:cs typeface="+mn-cs"/>
                        </a:rPr>
                        <a:t>Visa sponsor</a:t>
                      </a:r>
                      <a:endParaRPr lang="en-US"/>
                    </a:p>
                  </a:txBody>
                  <a:tcPr>
                    <a:lnL w="12700">
                      <a:solidFill>
                        <a:schemeClr val="tx1"/>
                      </a:solidFill>
                    </a:lnL>
                    <a:lnR w="6350">
                      <a:solidFill>
                        <a:schemeClr val="tx1">
                          <a:lumMod val="65000"/>
                          <a:lumOff val="35000"/>
                        </a:schemeClr>
                      </a:solidFill>
                    </a:lnR>
                    <a:lnT w="12700">
                      <a:solidFill>
                        <a:schemeClr val="tx1"/>
                      </a:solidFill>
                    </a:lnT>
                    <a:lnB w="6350">
                      <a:solidFill>
                        <a:schemeClr val="tx1">
                          <a:lumMod val="65000"/>
                          <a:lumOff val="35000"/>
                        </a:schemeClr>
                      </a:solidFill>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SzTx/>
                        <a:buFont typeface="Wingdings" panose="05000000000000000000" pitchFamily="2" charset="2"/>
                        <a:buNone/>
                      </a:pPr>
                      <a:r>
                        <a:rPr lang="en-GB" sz="1300" kern="1200">
                          <a:solidFill>
                            <a:srgbClr val="2D2767"/>
                          </a:solidFill>
                          <a:latin typeface="Apercu Pro"/>
                          <a:ea typeface="+mn-ea"/>
                          <a:cs typeface="+mn-cs"/>
                        </a:rPr>
                        <a:t>A person who supports an individual’s application for a visa for a specific country. You will usually need a sponsor licence to employ someone to work for you from outside the UK who requires a visa.</a:t>
                      </a:r>
                      <a:endParaRPr lang="en-US"/>
                    </a:p>
                  </a:txBody>
                  <a:tcPr>
                    <a:lnL w="6350">
                      <a:solidFill>
                        <a:schemeClr val="tx1">
                          <a:lumMod val="65000"/>
                          <a:lumOff val="35000"/>
                        </a:schemeClr>
                      </a:solidFill>
                    </a:lnL>
                    <a:lnR w="6350">
                      <a:solidFill>
                        <a:schemeClr val="tx1">
                          <a:lumMod val="65000"/>
                          <a:lumOff val="35000"/>
                        </a:schemeClr>
                      </a:solidFill>
                    </a:lnR>
                    <a:lnT w="12700">
                      <a:solidFill>
                        <a:schemeClr val="tx1"/>
                      </a:solidFill>
                    </a:lnT>
                    <a:lnB w="6350">
                      <a:solidFill>
                        <a:schemeClr val="tx1">
                          <a:lumMod val="65000"/>
                          <a:lumOff val="35000"/>
                        </a:schemeClr>
                      </a:solidFill>
                    </a:lnB>
                    <a:noFill/>
                  </a:tcPr>
                </a:tc>
                <a:tc>
                  <a:txBody>
                    <a:bodyPr/>
                    <a:lstStyle/>
                    <a:p>
                      <a:pPr marL="0" marR="0" lvl="0" indent="0" algn="ctr" defTabSz="914400" rtl="0" eaLnBrk="1" latinLnBrk="0" hangingPunct="1">
                        <a:lnSpc>
                          <a:spcPct val="100000"/>
                        </a:lnSpc>
                        <a:spcBef>
                          <a:spcPts val="400"/>
                        </a:spcBef>
                        <a:spcAft>
                          <a:spcPts val="400"/>
                        </a:spcAft>
                        <a:buClrTx/>
                        <a:buSzTx/>
                        <a:buFontTx/>
                        <a:buNone/>
                        <a:tabLst/>
                        <a:defRPr/>
                      </a:pPr>
                      <a:r>
                        <a:rPr lang="en-GB" sz="1200" u="sng" kern="1200">
                          <a:solidFill>
                            <a:srgbClr val="0070C0"/>
                          </a:solidFill>
                          <a:effectLst/>
                          <a:latin typeface="Apercu Pro"/>
                          <a:ea typeface="+mn-ea"/>
                          <a:cs typeface="+mn-cs"/>
                          <a:hlinkClick r:id="rId9">
                            <a:extLst>
                              <a:ext uri="{A12FA001-AC4F-418D-AE19-62706E023703}">
                                <ahyp:hlinkClr xmlns:ahyp="http://schemas.microsoft.com/office/drawing/2018/hyperlinkcolor" val="tx"/>
                              </a:ext>
                            </a:extLst>
                          </a:hlinkClick>
                        </a:rPr>
                        <a:t>www.gov.uk/uk-visa-sponsorship-employers</a:t>
                      </a:r>
                      <a:endParaRPr lang="en-GB" sz="1200" u="sng" kern="1200">
                        <a:solidFill>
                          <a:srgbClr val="0070C0"/>
                        </a:solidFill>
                        <a:effectLst/>
                        <a:latin typeface="Apercu Pro"/>
                        <a:ea typeface="+mn-ea"/>
                        <a:cs typeface="+mn-cs"/>
                      </a:endParaRPr>
                    </a:p>
                    <a:p>
                      <a:pPr marL="0" marR="0" lvl="0" indent="0" algn="ctr" defTabSz="914400" rtl="0" eaLnBrk="1" latinLnBrk="0" hangingPunct="1">
                        <a:lnSpc>
                          <a:spcPct val="100000"/>
                        </a:lnSpc>
                        <a:spcBef>
                          <a:spcPts val="400"/>
                        </a:spcBef>
                        <a:spcAft>
                          <a:spcPts val="400"/>
                        </a:spcAft>
                        <a:buClrTx/>
                        <a:buSzTx/>
                        <a:buFontTx/>
                        <a:buNone/>
                        <a:tabLst/>
                        <a:defRPr/>
                      </a:pPr>
                      <a:endParaRPr lang="en-GB" sz="1200" u="sng" kern="1200">
                        <a:solidFill>
                          <a:srgbClr val="0070C0"/>
                        </a:solidFill>
                        <a:effectLst/>
                        <a:latin typeface="Apercu Pro"/>
                        <a:ea typeface="+mn-ea"/>
                        <a:cs typeface="+mn-cs"/>
                      </a:endParaRPr>
                    </a:p>
                  </a:txBody>
                  <a:tcPr>
                    <a:lnL w="6350">
                      <a:solidFill>
                        <a:schemeClr val="tx1">
                          <a:lumMod val="65000"/>
                          <a:lumOff val="35000"/>
                        </a:schemeClr>
                      </a:solidFill>
                    </a:lnL>
                    <a:lnR w="12700">
                      <a:solidFill>
                        <a:schemeClr val="tx1"/>
                      </a:solidFill>
                    </a:lnR>
                    <a:lnT w="12700">
                      <a:solidFill>
                        <a:schemeClr val="tx1"/>
                      </a:solidFill>
                    </a:lnT>
                    <a:lnB w="6350">
                      <a:solidFill>
                        <a:schemeClr val="tx1">
                          <a:lumMod val="65000"/>
                          <a:lumOff val="35000"/>
                        </a:schemeClr>
                      </a:solidFill>
                    </a:lnB>
                    <a:noFill/>
                  </a:tcPr>
                </a:tc>
                <a:extLst>
                  <a:ext uri="{0D108BD9-81ED-4DB2-BD59-A6C34878D82A}">
                    <a16:rowId xmlns:a16="http://schemas.microsoft.com/office/drawing/2014/main" val="1746620077"/>
                  </a:ext>
                </a:extLst>
              </a:tr>
            </a:tbl>
          </a:graphicData>
        </a:graphic>
      </p:graphicFrame>
      <p:sp>
        <p:nvSpPr>
          <p:cNvPr id="4" name="Slide Number Placeholder 1">
            <a:extLst>
              <a:ext uri="{FF2B5EF4-FFF2-40B4-BE49-F238E27FC236}">
                <a16:creationId xmlns:a16="http://schemas.microsoft.com/office/drawing/2014/main" id="{4841FA7C-7400-423A-AC7E-03764CEA41FB}"/>
              </a:ext>
            </a:extLst>
          </p:cNvPr>
          <p:cNvSpPr txBox="1">
            <a:spLocks/>
          </p:cNvSpPr>
          <p:nvPr/>
        </p:nvSpPr>
        <p:spPr>
          <a:xfrm>
            <a:off x="9448800" y="641570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464D3F3-B7E6-438F-92A6-8C04947D13C3}" type="slidenum">
              <a:rPr lang="en-GB" smtClean="0">
                <a:solidFill>
                  <a:schemeClr val="bg2">
                    <a:lumMod val="75000"/>
                  </a:schemeClr>
                </a:solidFill>
              </a:rPr>
              <a:pPr algn="r"/>
              <a:t>17</a:t>
            </a:fld>
            <a:endParaRPr lang="en-GB">
              <a:solidFill>
                <a:schemeClr val="bg2">
                  <a:lumMod val="75000"/>
                </a:schemeClr>
              </a:solidFill>
            </a:endParaRPr>
          </a:p>
        </p:txBody>
      </p:sp>
      <p:sp>
        <p:nvSpPr>
          <p:cNvPr id="7" name="TextBox 6">
            <a:extLst>
              <a:ext uri="{FF2B5EF4-FFF2-40B4-BE49-F238E27FC236}">
                <a16:creationId xmlns:a16="http://schemas.microsoft.com/office/drawing/2014/main" id="{7287732C-3CDB-412C-A0C0-17A048E2F40B}"/>
              </a:ext>
            </a:extLst>
          </p:cNvPr>
          <p:cNvSpPr txBox="1"/>
          <p:nvPr/>
        </p:nvSpPr>
        <p:spPr>
          <a:xfrm>
            <a:off x="334323" y="496800"/>
            <a:ext cx="11512905" cy="584775"/>
          </a:xfrm>
          <a:prstGeom prst="rect">
            <a:avLst/>
          </a:prstGeom>
          <a:noFill/>
        </p:spPr>
        <p:txBody>
          <a:bodyPr wrap="square" lIns="91440" tIns="45720" rIns="91440" bIns="45720" anchor="t">
            <a:spAutoFit/>
          </a:bodyPr>
          <a:lstStyle/>
          <a:p>
            <a:pPr>
              <a:defRPr/>
            </a:pPr>
            <a:r>
              <a:rPr lang="en-GB" sz="3200" b="1" err="1">
                <a:solidFill>
                  <a:srgbClr val="FF003B"/>
                </a:solidFill>
                <a:highlight>
                  <a:srgbClr val="FF003B"/>
                </a:highlight>
                <a:latin typeface="Apercu Pro"/>
                <a:cs typeface="Helvetica"/>
              </a:rPr>
              <a:t>i</a:t>
            </a:r>
            <a:r>
              <a:rPr lang="en-GB" sz="3200" b="1" err="1">
                <a:solidFill>
                  <a:schemeClr val="bg1"/>
                </a:solidFill>
                <a:highlight>
                  <a:srgbClr val="FF003B"/>
                </a:highlight>
                <a:latin typeface="Apercu Pro"/>
                <a:cs typeface="Helvetica"/>
              </a:rPr>
              <a:t>TERMS</a:t>
            </a:r>
            <a:r>
              <a:rPr lang="en-GB" sz="3200" b="1">
                <a:solidFill>
                  <a:schemeClr val="bg1"/>
                </a:solidFill>
                <a:highlight>
                  <a:srgbClr val="FF003B"/>
                </a:highlight>
                <a:latin typeface="Apercu Pro"/>
                <a:cs typeface="Helvetica"/>
              </a:rPr>
              <a:t> YOU NEED TO </a:t>
            </a:r>
            <a:r>
              <a:rPr lang="en-GB" sz="3200" b="1" err="1">
                <a:solidFill>
                  <a:schemeClr val="bg1"/>
                </a:solidFill>
                <a:highlight>
                  <a:srgbClr val="FF003B"/>
                </a:highlight>
                <a:latin typeface="Apercu Pro"/>
                <a:cs typeface="Helvetica"/>
              </a:rPr>
              <a:t>KNOW</a:t>
            </a:r>
            <a:r>
              <a:rPr lang="en-GB" sz="3200" b="1" err="1">
                <a:solidFill>
                  <a:srgbClr val="FF003B"/>
                </a:solidFill>
                <a:highlight>
                  <a:srgbClr val="FF003B"/>
                </a:highlight>
                <a:latin typeface="Apercu Pro"/>
                <a:cs typeface="Helvetica"/>
              </a:rPr>
              <a:t>i</a:t>
            </a:r>
            <a:endParaRPr kumimoji="0" lang="en-GB" sz="3200" b="0" i="0" u="none" strike="noStrike" kern="1200" cap="none" spc="0" normalizeH="0" baseline="0" noProof="0">
              <a:ln>
                <a:noFill/>
              </a:ln>
              <a:solidFill>
                <a:srgbClr val="FF003B"/>
              </a:solidFill>
              <a:effectLst/>
              <a:highlight>
                <a:srgbClr val="FF003B"/>
              </a:highligh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DEC8ADC5-D231-4DB8-AB36-AB1555953AE2}"/>
              </a:ext>
            </a:extLst>
          </p:cNvPr>
          <p:cNvSpPr>
            <a:spLocks noGrp="1"/>
          </p:cNvSpPr>
          <p:nvPr>
            <p:ph type="sldNum" sz="quarter" idx="12"/>
          </p:nvPr>
        </p:nvSpPr>
        <p:spPr/>
        <p:txBody>
          <a:bodyPr/>
          <a:lstStyle/>
          <a:p>
            <a:fld id="{85194759-C766-4537-A05C-586298C0C997}" type="slidenum">
              <a:rPr lang="en-GB" smtClean="0"/>
              <a:pPr/>
              <a:t>17</a:t>
            </a:fld>
            <a:endParaRPr lang="en-GB"/>
          </a:p>
        </p:txBody>
      </p:sp>
    </p:spTree>
    <p:extLst>
      <p:ext uri="{BB962C8B-B14F-4D97-AF65-F5344CB8AC3E}">
        <p14:creationId xmlns:p14="http://schemas.microsoft.com/office/powerpoint/2010/main" val="125605248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90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5979D9-2D55-45D0-92B8-734FC21ABAFE}"/>
              </a:ext>
            </a:extLst>
          </p:cNvPr>
          <p:cNvSpPr txBox="1"/>
          <p:nvPr/>
        </p:nvSpPr>
        <p:spPr>
          <a:xfrm>
            <a:off x="334325" y="497083"/>
            <a:ext cx="11512905"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err="1">
                <a:solidFill>
                  <a:srgbClr val="FF003B"/>
                </a:solidFill>
                <a:highlight>
                  <a:srgbClr val="FF003B"/>
                </a:highlight>
                <a:latin typeface="Apercu Pro"/>
                <a:cs typeface="Helvetica"/>
              </a:rPr>
              <a:t>i</a:t>
            </a:r>
            <a:r>
              <a:rPr lang="en-GB" sz="3200" b="1" err="1">
                <a:solidFill>
                  <a:schemeClr val="bg1"/>
                </a:solidFill>
                <a:highlight>
                  <a:srgbClr val="FF003B"/>
                </a:highlight>
                <a:latin typeface="Apercu Pro"/>
                <a:cs typeface="Helvetica"/>
              </a:rPr>
              <a:t>NEW</a:t>
            </a:r>
            <a:r>
              <a:rPr lang="en-GB" sz="3200" b="1">
                <a:solidFill>
                  <a:schemeClr val="bg1"/>
                </a:solidFill>
                <a:highlight>
                  <a:srgbClr val="FF003B"/>
                </a:highlight>
                <a:latin typeface="Apercu Pro"/>
                <a:cs typeface="Helvetica"/>
              </a:rPr>
              <a:t> RULES ARE IN PLACE FOR </a:t>
            </a:r>
            <a:r>
              <a:rPr lang="en-GB" sz="3200" b="1" err="1">
                <a:solidFill>
                  <a:schemeClr val="bg1"/>
                </a:solidFill>
                <a:highlight>
                  <a:srgbClr val="FF003B"/>
                </a:highlight>
                <a:latin typeface="Apercu Pro"/>
                <a:cs typeface="Helvetica"/>
              </a:rPr>
              <a:t>TRADING</a:t>
            </a:r>
            <a:r>
              <a:rPr lang="en-GB" sz="3200" b="1" err="1">
                <a:solidFill>
                  <a:srgbClr val="FF003B"/>
                </a:solidFill>
                <a:highlight>
                  <a:srgbClr val="FF003B"/>
                </a:highlight>
                <a:latin typeface="Apercu Pro"/>
                <a:cs typeface="Helvetica"/>
              </a:rPr>
              <a:t>i</a:t>
            </a:r>
            <a:endParaRPr kumimoji="0" lang="en-GB" sz="3200" b="0" i="0" u="none" strike="noStrike" kern="1200" cap="none" spc="0" normalizeH="0" baseline="0" noProof="0">
              <a:ln>
                <a:noFill/>
              </a:ln>
              <a:solidFill>
                <a:srgbClr val="FF003B"/>
              </a:solidFill>
              <a:effectLst/>
              <a:highlight>
                <a:srgbClr val="FF003B"/>
              </a:highligh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2B63E95-570B-4AB2-B7A6-2D3C87524666}"/>
              </a:ext>
            </a:extLst>
          </p:cNvPr>
          <p:cNvSpPr txBox="1"/>
          <p:nvPr/>
        </p:nvSpPr>
        <p:spPr>
          <a:xfrm>
            <a:off x="92493" y="1424244"/>
            <a:ext cx="6127141" cy="6244851"/>
          </a:xfrm>
          <a:prstGeom prst="rect">
            <a:avLst/>
          </a:prstGeom>
          <a:noFill/>
        </p:spPr>
        <p:txBody>
          <a:bodyPr wrap="square" lIns="91440" tIns="45720" rIns="91440" bIns="45720" rtlCol="0" anchor="t">
            <a:spAutoFit/>
          </a:bodyPr>
          <a:lstStyle/>
          <a:p>
            <a:pPr marL="342900" indent="-342900">
              <a:lnSpc>
                <a:spcPct val="107000"/>
              </a:lnSpc>
              <a:spcBef>
                <a:spcPts val="1200"/>
              </a:spcBef>
              <a:spcAft>
                <a:spcPts val="1200"/>
              </a:spcAft>
              <a:buClr>
                <a:srgbClr val="FF003B"/>
              </a:buClr>
              <a:buFont typeface="Arial" panose="020B0604020202020204" pitchFamily="34" charset="0"/>
              <a:buChar char="•"/>
              <a:tabLst>
                <a:tab pos="457200" algn="l"/>
              </a:tabLst>
            </a:pPr>
            <a:r>
              <a:rPr lang="en-GB" sz="1650">
                <a:solidFill>
                  <a:srgbClr val="2D2767"/>
                </a:solidFill>
                <a:latin typeface="Apercu Pro"/>
                <a:cs typeface="Times New Roman"/>
              </a:rPr>
              <a:t>The UK has left the EU and trade relations are now governed by the Trade and Cooperation Agreement (TCA). </a:t>
            </a:r>
            <a:endParaRPr lang="en-GB" sz="1650">
              <a:solidFill>
                <a:srgbClr val="2D2767"/>
              </a:solidFill>
              <a:latin typeface="Apercu Pro" panose="020B0604020202020204" charset="0"/>
              <a:cs typeface="Times New Roman"/>
            </a:endParaRPr>
          </a:p>
          <a:p>
            <a:pPr marL="342900" indent="-342900">
              <a:lnSpc>
                <a:spcPct val="107000"/>
              </a:lnSpc>
              <a:spcBef>
                <a:spcPts val="1200"/>
              </a:spcBef>
              <a:spcAft>
                <a:spcPts val="1200"/>
              </a:spcAft>
              <a:buClr>
                <a:srgbClr val="FF003B"/>
              </a:buClr>
              <a:buFont typeface="Arial" panose="020B0604020202020204" pitchFamily="34" charset="0"/>
              <a:buChar char="•"/>
              <a:tabLst>
                <a:tab pos="457200" algn="l"/>
              </a:tabLst>
            </a:pPr>
            <a:r>
              <a:rPr lang="en-GB" sz="1650">
                <a:solidFill>
                  <a:srgbClr val="2D2767"/>
                </a:solidFill>
                <a:latin typeface="Apercu Pro"/>
                <a:cs typeface="Times New Roman"/>
              </a:rPr>
              <a:t>Where the UK has trading agreements with the rest of the world, these will continue. The UK has signed a number of trade agreements and is negotiating further deals. You can view details of the UK’s trade agreements </a:t>
            </a:r>
            <a:r>
              <a:rPr lang="en-GB" sz="1650">
                <a:solidFill>
                  <a:srgbClr val="0070C0"/>
                </a:solidFill>
                <a:latin typeface="Apercu Pro"/>
                <a:cs typeface="Times New Roman"/>
                <a:hlinkClick r:id="rId3">
                  <a:extLst>
                    <a:ext uri="{A12FA001-AC4F-418D-AE19-62706E023703}">
                      <ahyp:hlinkClr xmlns:ahyp="http://schemas.microsoft.com/office/drawing/2018/hyperlinkcolor" val="tx"/>
                    </a:ext>
                  </a:extLst>
                </a:hlinkClick>
              </a:rPr>
              <a:t>here</a:t>
            </a:r>
            <a:r>
              <a:rPr lang="en-GB" sz="1650">
                <a:solidFill>
                  <a:srgbClr val="2D2767"/>
                </a:solidFill>
                <a:latin typeface="Apercu Pro"/>
                <a:cs typeface="Times New Roman"/>
              </a:rPr>
              <a:t>.</a:t>
            </a:r>
          </a:p>
          <a:p>
            <a:pPr marL="342900" indent="-342900">
              <a:lnSpc>
                <a:spcPct val="107000"/>
              </a:lnSpc>
              <a:spcBef>
                <a:spcPts val="1200"/>
              </a:spcBef>
              <a:spcAft>
                <a:spcPts val="1200"/>
              </a:spcAft>
              <a:buClr>
                <a:srgbClr val="FF003B"/>
              </a:buClr>
              <a:buFont typeface="Arial" panose="020B0604020202020204" pitchFamily="34" charset="0"/>
              <a:buChar char="•"/>
              <a:tabLst>
                <a:tab pos="457200" algn="l"/>
              </a:tabLst>
            </a:pPr>
            <a:r>
              <a:rPr lang="en-GB" sz="1650">
                <a:solidFill>
                  <a:srgbClr val="2D2767"/>
                </a:solidFill>
                <a:latin typeface="Apercu Pro" panose="020B0604020202020204" charset="0"/>
                <a:cs typeface="Times New Roman"/>
              </a:rPr>
              <a:t>Northern Ireland businesses will have unrestricted access to the rest of the UK market, but new rules </a:t>
            </a:r>
            <a:r>
              <a:rPr lang="en-GB" sz="1650" b="1">
                <a:solidFill>
                  <a:srgbClr val="2D2767"/>
                </a:solidFill>
                <a:latin typeface="Apercu Pro" panose="020B0604020202020204" charset="0"/>
                <a:cs typeface="Times New Roman"/>
              </a:rPr>
              <a:t>are in place</a:t>
            </a:r>
            <a:r>
              <a:rPr lang="en-GB" sz="1650">
                <a:solidFill>
                  <a:srgbClr val="2D2767"/>
                </a:solidFill>
                <a:latin typeface="Apercu Pro" panose="020B0604020202020204" charset="0"/>
                <a:cs typeface="Times New Roman"/>
              </a:rPr>
              <a:t> for moving goods into, out of, or through Northern Ireland.</a:t>
            </a:r>
          </a:p>
          <a:p>
            <a:pPr marL="342900" indent="-342900">
              <a:lnSpc>
                <a:spcPct val="107000"/>
              </a:lnSpc>
              <a:spcBef>
                <a:spcPts val="1200"/>
              </a:spcBef>
              <a:spcAft>
                <a:spcPts val="1200"/>
              </a:spcAft>
              <a:buClr>
                <a:srgbClr val="FF003B"/>
              </a:buClr>
              <a:buFont typeface="Arial" panose="020B0604020202020204" pitchFamily="34" charset="0"/>
              <a:buChar char="•"/>
              <a:tabLst>
                <a:tab pos="457200" algn="l"/>
              </a:tabLst>
            </a:pPr>
            <a:r>
              <a:rPr lang="en-GB" sz="1650">
                <a:solidFill>
                  <a:srgbClr val="2D2767"/>
                </a:solidFill>
                <a:latin typeface="Apercu Pro" panose="020B0604020202020204" charset="0"/>
                <a:cs typeface="Times New Roman"/>
              </a:rPr>
              <a:t>This pack gives a </a:t>
            </a:r>
            <a:r>
              <a:rPr lang="en-GB" sz="1650" b="1">
                <a:solidFill>
                  <a:srgbClr val="2D2767"/>
                </a:solidFill>
                <a:latin typeface="Apercu Pro" panose="020B0604020202020204" charset="0"/>
                <a:cs typeface="Times New Roman"/>
              </a:rPr>
              <a:t>summary</a:t>
            </a:r>
            <a:r>
              <a:rPr lang="en-GB" sz="1650">
                <a:solidFill>
                  <a:srgbClr val="2D2767"/>
                </a:solidFill>
                <a:latin typeface="Apercu Pro" panose="020B0604020202020204" charset="0"/>
                <a:cs typeface="Times New Roman"/>
              </a:rPr>
              <a:t> of actions your business may need to take. For a personalised list use the </a:t>
            </a:r>
            <a:r>
              <a:rPr lang="en-GB" sz="1650">
                <a:solidFill>
                  <a:srgbClr val="0070C0"/>
                </a:solidFill>
                <a:latin typeface="Apercu Pro" panose="020B0604020202020204" charset="0"/>
                <a:cs typeface="Times New Roman"/>
                <a:hlinkClick r:id="rId4" action="ppaction://hlinksldjump">
                  <a:extLst>
                    <a:ext uri="{A12FA001-AC4F-418D-AE19-62706E023703}">
                      <ahyp:hlinkClr xmlns:ahyp="http://schemas.microsoft.com/office/drawing/2018/hyperlinkcolor" val="tx"/>
                    </a:ext>
                  </a:extLst>
                </a:hlinkClick>
              </a:rPr>
              <a:t>Brexit Checker Tool</a:t>
            </a:r>
            <a:r>
              <a:rPr lang="en-GB" sz="1650">
                <a:solidFill>
                  <a:srgbClr val="2D2767"/>
                </a:solidFill>
                <a:latin typeface="Apercu Pro" panose="020B0604020202020204" charset="0"/>
                <a:cs typeface="Times New Roman"/>
              </a:rPr>
              <a:t>. Ongoing information is available by signing up to the Post Transition </a:t>
            </a:r>
            <a:r>
              <a:rPr lang="en-GB" sz="1650">
                <a:solidFill>
                  <a:srgbClr val="0070C0"/>
                </a:solidFill>
                <a:latin typeface="Apercu Pro" panose="020B0604020202020204" charset="0"/>
                <a:cs typeface="Times New Roman"/>
                <a:hlinkClick r:id="rId5">
                  <a:extLst>
                    <a:ext uri="{A12FA001-AC4F-418D-AE19-62706E023703}">
                      <ahyp:hlinkClr xmlns:ahyp="http://schemas.microsoft.com/office/drawing/2018/hyperlinkcolor" val="tx"/>
                    </a:ext>
                  </a:extLst>
                </a:hlinkClick>
              </a:rPr>
              <a:t>Business Bulletin</a:t>
            </a:r>
            <a:r>
              <a:rPr lang="en-GB" sz="1650">
                <a:solidFill>
                  <a:srgbClr val="2D2767"/>
                </a:solidFill>
                <a:latin typeface="Apercu Pro" panose="020B0604020202020204" charset="0"/>
                <a:cs typeface="Times New Roman"/>
              </a:rPr>
              <a:t>.</a:t>
            </a:r>
          </a:p>
          <a:p>
            <a:pPr marL="342900" indent="-342900">
              <a:lnSpc>
                <a:spcPct val="107000"/>
              </a:lnSpc>
              <a:spcBef>
                <a:spcPts val="1200"/>
              </a:spcBef>
              <a:spcAft>
                <a:spcPts val="1200"/>
              </a:spcAft>
              <a:buClr>
                <a:srgbClr val="E61E42"/>
              </a:buClr>
              <a:buFont typeface="Arial" panose="020B0604020202020204" pitchFamily="34" charset="0"/>
              <a:buChar char="•"/>
              <a:tabLst>
                <a:tab pos="457200" algn="l"/>
              </a:tabLst>
            </a:pPr>
            <a:endParaRPr lang="en-GB" sz="1700">
              <a:solidFill>
                <a:srgbClr val="2D2767"/>
              </a:solidFill>
              <a:latin typeface="Apercu Pro" panose="020B0604020202020204" charset="0"/>
              <a:cs typeface="Times New Roman"/>
            </a:endParaRPr>
          </a:p>
          <a:p>
            <a:pPr marL="342900" lvl="0" indent="-342900">
              <a:lnSpc>
                <a:spcPct val="107000"/>
              </a:lnSpc>
              <a:spcBef>
                <a:spcPts val="1200"/>
              </a:spcBef>
              <a:spcAft>
                <a:spcPts val="1200"/>
              </a:spcAft>
              <a:buClr>
                <a:srgbClr val="E61E42"/>
              </a:buClr>
              <a:buFont typeface="Arial" panose="020B0604020202020204" pitchFamily="34" charset="0"/>
              <a:buChar char="•"/>
              <a:tabLst>
                <a:tab pos="457200" algn="l"/>
              </a:tabLst>
            </a:pPr>
            <a:endParaRPr lang="en-GB" sz="1700">
              <a:latin typeface="Apercu Pro" panose="020B0604020202020204" charset="0"/>
              <a:ea typeface="+mn-lt"/>
              <a:cs typeface="+mn-lt"/>
            </a:endParaRPr>
          </a:p>
          <a:p>
            <a:pPr marL="342900" lvl="0" indent="-342900">
              <a:lnSpc>
                <a:spcPct val="107000"/>
              </a:lnSpc>
              <a:spcBef>
                <a:spcPts val="800"/>
              </a:spcBef>
              <a:spcAft>
                <a:spcPts val="800"/>
              </a:spcAft>
              <a:buClr>
                <a:srgbClr val="E61E42"/>
              </a:buClr>
              <a:buFont typeface="Arial" panose="020B0604020202020204" pitchFamily="34" charset="0"/>
              <a:buChar char="•"/>
              <a:tabLst>
                <a:tab pos="457200" algn="l"/>
              </a:tabLst>
            </a:pPr>
            <a:endParaRPr lang="en-GB" sz="1700">
              <a:solidFill>
                <a:srgbClr val="2D2767"/>
              </a:solidFill>
              <a:effectLst/>
              <a:latin typeface="Apercu Pro" panose="020B060402020202020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CABAB9D4-7F06-471C-B76C-FA4D0BF5456E}"/>
              </a:ext>
            </a:extLst>
          </p:cNvPr>
          <p:cNvSpPr/>
          <p:nvPr/>
        </p:nvSpPr>
        <p:spPr>
          <a:xfrm>
            <a:off x="7247712" y="1796307"/>
            <a:ext cx="4599518" cy="4344983"/>
          </a:xfrm>
          <a:prstGeom prst="rect">
            <a:avLst/>
          </a:prstGeom>
          <a:noFill/>
          <a:ln w="28575">
            <a:solidFill>
              <a:srgbClr val="FF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ysClr val="windowText" lastClr="000000"/>
                </a:solidFill>
              </a:ln>
            </a:endParaRPr>
          </a:p>
        </p:txBody>
      </p:sp>
      <p:sp>
        <p:nvSpPr>
          <p:cNvPr id="9" name="TextBox 8">
            <a:extLst>
              <a:ext uri="{FF2B5EF4-FFF2-40B4-BE49-F238E27FC236}">
                <a16:creationId xmlns:a16="http://schemas.microsoft.com/office/drawing/2014/main" id="{1E66E559-CEF1-4908-A252-9F3425A4C9D6}"/>
              </a:ext>
            </a:extLst>
          </p:cNvPr>
          <p:cNvSpPr txBox="1"/>
          <p:nvPr/>
        </p:nvSpPr>
        <p:spPr>
          <a:xfrm>
            <a:off x="7301393" y="1880886"/>
            <a:ext cx="4545837" cy="4278094"/>
          </a:xfrm>
          <a:prstGeom prst="rect">
            <a:avLst/>
          </a:prstGeom>
          <a:noFill/>
        </p:spPr>
        <p:txBody>
          <a:bodyPr wrap="square" lIns="91440" tIns="45720" rIns="91440" bIns="45720" anchor="t">
            <a:spAutoFit/>
          </a:bodyPr>
          <a:lstStyle/>
          <a:p>
            <a:pPr>
              <a:spcBef>
                <a:spcPts val="200"/>
              </a:spcBef>
              <a:spcAft>
                <a:spcPts val="200"/>
              </a:spcAft>
              <a:buClr>
                <a:srgbClr val="E61E42"/>
              </a:buClr>
            </a:pPr>
            <a:r>
              <a:rPr lang="en-GB" sz="2800" b="1">
                <a:solidFill>
                  <a:srgbClr val="FF003B"/>
                </a:solidFill>
                <a:latin typeface="Apercu Pro"/>
              </a:rPr>
              <a:t>Contents</a:t>
            </a:r>
            <a:r>
              <a:rPr lang="en-GB" sz="2800" b="1">
                <a:solidFill>
                  <a:srgbClr val="FF0000"/>
                </a:solidFill>
                <a:latin typeface="Apercu Pro"/>
              </a:rPr>
              <a:t>:</a:t>
            </a:r>
          </a:p>
          <a:p>
            <a:pPr algn="ctr">
              <a:spcBef>
                <a:spcPts val="200"/>
              </a:spcBef>
              <a:spcAft>
                <a:spcPts val="200"/>
              </a:spcAft>
              <a:buClr>
                <a:srgbClr val="E61E42"/>
              </a:buClr>
            </a:pPr>
            <a:r>
              <a:rPr lang="en-GB" sz="1700" b="1" u="sng">
                <a:solidFill>
                  <a:srgbClr val="2D2767"/>
                </a:solidFill>
                <a:latin typeface="Apercu Pro"/>
                <a:cs typeface="Times New Roman"/>
                <a:hlinkClick r:id="rId6" action="ppaction://hlinksldjump">
                  <a:extLst>
                    <a:ext uri="{A12FA001-AC4F-418D-AE19-62706E023703}">
                      <ahyp:hlinkClr xmlns:ahyp="http://schemas.microsoft.com/office/drawing/2018/hyperlinkcolor" val="tx"/>
                    </a:ext>
                  </a:extLst>
                </a:hlinkClick>
              </a:rPr>
              <a:t>Support for SMEs</a:t>
            </a:r>
            <a:r>
              <a:rPr lang="en-GB" sz="1700" b="1" u="sng">
                <a:solidFill>
                  <a:srgbClr val="2D2767"/>
                </a:solidFill>
                <a:latin typeface="Apercu Pro"/>
                <a:cs typeface="Times New Roman"/>
              </a:rPr>
              <a:t>                                               </a:t>
            </a:r>
            <a:r>
              <a:rPr lang="en-GB" sz="1700" u="sng">
                <a:solidFill>
                  <a:srgbClr val="2D2767"/>
                </a:solidFill>
                <a:latin typeface="Apercu Pro"/>
                <a:cs typeface="Times New Roman"/>
              </a:rPr>
              <a:t>4</a:t>
            </a:r>
            <a:endParaRPr lang="en-GB" sz="1700" u="sng">
              <a:solidFill>
                <a:srgbClr val="2D2767"/>
              </a:solidFill>
              <a:latin typeface="Apercu Pro"/>
              <a:cs typeface="Times New Roman"/>
              <a:hlinkClick r:id="rId7" action="ppaction://hlinksldjump">
                <a:extLst>
                  <a:ext uri="{A12FA001-AC4F-418D-AE19-62706E023703}">
                    <ahyp:hlinkClr xmlns:ahyp="http://schemas.microsoft.com/office/drawing/2018/hyperlinkcolor" val="tx"/>
                  </a:ext>
                </a:extLst>
              </a:hlinkClick>
            </a:endParaRPr>
          </a:p>
          <a:p>
            <a:pPr algn="ctr">
              <a:spcBef>
                <a:spcPts val="200"/>
              </a:spcBef>
              <a:spcAft>
                <a:spcPts val="200"/>
              </a:spcAft>
            </a:pPr>
            <a:r>
              <a:rPr lang="en-GB" sz="1700" b="1" u="sng">
                <a:solidFill>
                  <a:srgbClr val="2D2767"/>
                </a:solidFill>
                <a:latin typeface="Apercu Pro"/>
                <a:cs typeface="Times New Roman"/>
                <a:hlinkClick r:id="rId7" action="ppaction://hlinksldjump">
                  <a:extLst>
                    <a:ext uri="{A12FA001-AC4F-418D-AE19-62706E023703}">
                      <ahyp:hlinkClr xmlns:ahyp="http://schemas.microsoft.com/office/drawing/2018/hyperlinkcolor" val="tx"/>
                    </a:ext>
                  </a:extLst>
                </a:hlinkClick>
              </a:rPr>
              <a:t>Importing goods from the EU</a:t>
            </a:r>
            <a:r>
              <a:rPr lang="en-GB" sz="1700" u="sng">
                <a:solidFill>
                  <a:srgbClr val="2D2767"/>
                </a:solidFill>
                <a:latin typeface="Apercu Pro"/>
                <a:cs typeface="Times New Roman"/>
              </a:rPr>
              <a:t>                          5</a:t>
            </a:r>
            <a:endParaRPr lang="en-GB"/>
          </a:p>
          <a:p>
            <a:pPr algn="ctr">
              <a:spcBef>
                <a:spcPts val="200"/>
              </a:spcBef>
              <a:spcAft>
                <a:spcPts val="200"/>
              </a:spcAft>
              <a:buClr>
                <a:srgbClr val="E61E42"/>
              </a:buClr>
            </a:pPr>
            <a:r>
              <a:rPr lang="en-GB" sz="1700" b="1" u="sng">
                <a:solidFill>
                  <a:srgbClr val="2D2767"/>
                </a:solidFill>
                <a:latin typeface="Apercu Pro"/>
                <a:cs typeface="Times New Roman"/>
                <a:hlinkClick r:id="rId8" action="ppaction://hlinksldjump">
                  <a:extLst>
                    <a:ext uri="{A12FA001-AC4F-418D-AE19-62706E023703}">
                      <ahyp:hlinkClr xmlns:ahyp="http://schemas.microsoft.com/office/drawing/2018/hyperlinkcolor" val="tx"/>
                    </a:ext>
                  </a:extLst>
                </a:hlinkClick>
              </a:rPr>
              <a:t>Exporting goods to the EU</a:t>
            </a:r>
            <a:r>
              <a:rPr lang="en-GB" sz="1700" b="1" u="sng">
                <a:solidFill>
                  <a:srgbClr val="2D2767"/>
                </a:solidFill>
                <a:latin typeface="Apercu Pro"/>
                <a:cs typeface="Times New Roman"/>
              </a:rPr>
              <a:t>  </a:t>
            </a:r>
            <a:r>
              <a:rPr lang="en-GB" sz="1700" u="sng">
                <a:solidFill>
                  <a:srgbClr val="2D2767"/>
                </a:solidFill>
                <a:latin typeface="Apercu Pro"/>
                <a:cs typeface="Times New Roman"/>
              </a:rPr>
              <a:t>                             6</a:t>
            </a:r>
          </a:p>
          <a:p>
            <a:pPr algn="ctr">
              <a:spcBef>
                <a:spcPts val="200"/>
              </a:spcBef>
              <a:spcAft>
                <a:spcPts val="200"/>
              </a:spcAft>
              <a:buClr>
                <a:srgbClr val="E61E42"/>
              </a:buClr>
            </a:pPr>
            <a:r>
              <a:rPr lang="en-GB" sz="1700" b="1" u="sng">
                <a:solidFill>
                  <a:srgbClr val="2D2767"/>
                </a:solidFill>
                <a:latin typeface="Apercu Pro"/>
                <a:cs typeface="Times New Roman"/>
                <a:hlinkClick r:id="rId9" action="ppaction://hlinksldjump">
                  <a:extLst>
                    <a:ext uri="{A12FA001-AC4F-418D-AE19-62706E023703}">
                      <ahyp:hlinkClr xmlns:ahyp="http://schemas.microsoft.com/office/drawing/2018/hyperlinkcolor" val="tx"/>
                    </a:ext>
                  </a:extLst>
                </a:hlinkClick>
              </a:rPr>
              <a:t>Providing Services</a:t>
            </a:r>
            <a:r>
              <a:rPr lang="en-GB" sz="1700" b="1" u="sng">
                <a:solidFill>
                  <a:srgbClr val="2D2767"/>
                </a:solidFill>
                <a:latin typeface="Apercu Pro"/>
                <a:cs typeface="Times New Roman"/>
              </a:rPr>
              <a:t> to and in the EU               </a:t>
            </a:r>
            <a:r>
              <a:rPr lang="en-GB" sz="1700" u="sng">
                <a:solidFill>
                  <a:srgbClr val="2D2767"/>
                </a:solidFill>
                <a:latin typeface="Apercu Pro"/>
                <a:cs typeface="Times New Roman"/>
              </a:rPr>
              <a:t>7</a:t>
            </a:r>
          </a:p>
          <a:p>
            <a:pPr algn="ctr">
              <a:spcBef>
                <a:spcPts val="200"/>
              </a:spcBef>
              <a:spcAft>
                <a:spcPts val="200"/>
              </a:spcAft>
              <a:buClr>
                <a:srgbClr val="E61E42"/>
              </a:buClr>
            </a:pPr>
            <a:r>
              <a:rPr lang="en-GB" sz="1700" b="1" u="sng">
                <a:solidFill>
                  <a:srgbClr val="2D2767"/>
                </a:solidFill>
                <a:latin typeface="Apercu Pro"/>
                <a:cs typeface="Times New Roman"/>
                <a:hlinkClick r:id="rId10" action="ppaction://hlinksldjump">
                  <a:extLst>
                    <a:ext uri="{A12FA001-AC4F-418D-AE19-62706E023703}">
                      <ahyp:hlinkClr xmlns:ahyp="http://schemas.microsoft.com/office/drawing/2018/hyperlinkcolor" val="tx"/>
                    </a:ext>
                  </a:extLst>
                </a:hlinkClick>
              </a:rPr>
              <a:t>Travelling to the</a:t>
            </a:r>
            <a:r>
              <a:rPr lang="en-GB" sz="1700" b="1" u="sng">
                <a:solidFill>
                  <a:srgbClr val="2D2767"/>
                </a:solidFill>
                <a:latin typeface="Apercu Pro"/>
                <a:cs typeface="Times New Roman"/>
              </a:rPr>
              <a:t> EU for Business                    </a:t>
            </a:r>
            <a:r>
              <a:rPr lang="en-GB" sz="1700" u="sng">
                <a:solidFill>
                  <a:srgbClr val="2D2767"/>
                </a:solidFill>
                <a:latin typeface="Apercu Pro"/>
                <a:cs typeface="Times New Roman"/>
              </a:rPr>
              <a:t>8</a:t>
            </a:r>
          </a:p>
          <a:p>
            <a:pPr algn="ctr">
              <a:spcBef>
                <a:spcPts val="200"/>
              </a:spcBef>
              <a:spcAft>
                <a:spcPts val="200"/>
              </a:spcAft>
              <a:buClr>
                <a:srgbClr val="E61E42"/>
              </a:buClr>
            </a:pPr>
            <a:r>
              <a:rPr lang="en-GB" sz="1700" b="1" u="sng">
                <a:solidFill>
                  <a:srgbClr val="2D2767"/>
                </a:solidFill>
                <a:latin typeface="Apercu Pro"/>
                <a:cs typeface="Times New Roman"/>
                <a:hlinkClick r:id="rId11" action="ppaction://hlinksldjump">
                  <a:extLst>
                    <a:ext uri="{A12FA001-AC4F-418D-AE19-62706E023703}">
                      <ahyp:hlinkClr xmlns:ahyp="http://schemas.microsoft.com/office/drawing/2018/hyperlinkcolor" val="tx"/>
                    </a:ext>
                  </a:extLst>
                </a:hlinkClick>
              </a:rPr>
              <a:t>Trade to and from NI</a:t>
            </a:r>
            <a:r>
              <a:rPr lang="en-GB" sz="1700" b="1" u="sng">
                <a:solidFill>
                  <a:srgbClr val="2D2767"/>
                </a:solidFill>
                <a:latin typeface="Apercu Pro"/>
                <a:cs typeface="Times New Roman"/>
              </a:rPr>
              <a:t>                                        </a:t>
            </a:r>
            <a:r>
              <a:rPr lang="en-GB" sz="1700" u="sng">
                <a:solidFill>
                  <a:srgbClr val="2D2767"/>
                </a:solidFill>
                <a:latin typeface="Apercu Pro"/>
                <a:cs typeface="Times New Roman"/>
              </a:rPr>
              <a:t>9</a:t>
            </a:r>
          </a:p>
          <a:p>
            <a:pPr algn="ctr">
              <a:spcBef>
                <a:spcPts val="200"/>
              </a:spcBef>
              <a:spcAft>
                <a:spcPts val="200"/>
              </a:spcAft>
              <a:buClr>
                <a:srgbClr val="E61E42"/>
              </a:buClr>
            </a:pPr>
            <a:r>
              <a:rPr lang="en-GB" sz="1700" b="1" u="sng">
                <a:solidFill>
                  <a:srgbClr val="2D2767"/>
                </a:solidFill>
                <a:latin typeface="Apercu Pro"/>
                <a:cs typeface="Times New Roman"/>
                <a:hlinkClick r:id="rId12" action="ppaction://hlinksldjump">
                  <a:extLst>
                    <a:ext uri="{A12FA001-AC4F-418D-AE19-62706E023703}">
                      <ahyp:hlinkClr xmlns:ahyp="http://schemas.microsoft.com/office/drawing/2018/hyperlinkcolor" val="tx"/>
                    </a:ext>
                  </a:extLst>
                </a:hlinkClick>
              </a:rPr>
              <a:t>Hiring EU Citizens (excl Ireland)</a:t>
            </a:r>
            <a:r>
              <a:rPr lang="en-GB" sz="1700" b="1" u="sng">
                <a:solidFill>
                  <a:srgbClr val="2D2767"/>
                </a:solidFill>
                <a:latin typeface="Apercu Pro"/>
                <a:cs typeface="Times New Roman"/>
              </a:rPr>
              <a:t>                    </a:t>
            </a:r>
            <a:r>
              <a:rPr lang="en-GB" sz="1700" u="sng">
                <a:solidFill>
                  <a:srgbClr val="2D2767"/>
                </a:solidFill>
                <a:latin typeface="Apercu Pro"/>
                <a:cs typeface="Times New Roman"/>
              </a:rPr>
              <a:t>10</a:t>
            </a:r>
          </a:p>
          <a:p>
            <a:pPr algn="ctr">
              <a:spcBef>
                <a:spcPts val="200"/>
              </a:spcBef>
              <a:spcAft>
                <a:spcPts val="200"/>
              </a:spcAft>
              <a:buClr>
                <a:srgbClr val="E61E42"/>
              </a:buClr>
            </a:pPr>
            <a:r>
              <a:rPr lang="en-GB" sz="1700" b="1" u="sng">
                <a:solidFill>
                  <a:srgbClr val="2D2767"/>
                </a:solidFill>
                <a:latin typeface="Apercu Pro"/>
                <a:cs typeface="Times New Roman"/>
                <a:hlinkClick r:id="rId13" action="ppaction://hlinksldjump">
                  <a:extLst>
                    <a:ext uri="{A12FA001-AC4F-418D-AE19-62706E023703}">
                      <ahyp:hlinkClr xmlns:ahyp="http://schemas.microsoft.com/office/drawing/2018/hyperlinkcolor" val="tx"/>
                    </a:ext>
                  </a:extLst>
                </a:hlinkClick>
              </a:rPr>
              <a:t>Data</a:t>
            </a:r>
            <a:r>
              <a:rPr lang="en-GB" sz="1700" b="1" u="sng">
                <a:solidFill>
                  <a:srgbClr val="2D2767"/>
                </a:solidFill>
                <a:latin typeface="Apercu Pro"/>
                <a:cs typeface="Times New Roman"/>
              </a:rPr>
              <a:t>                                                                     </a:t>
            </a:r>
            <a:r>
              <a:rPr lang="en-GB" sz="1700" u="sng">
                <a:solidFill>
                  <a:srgbClr val="2D2767"/>
                </a:solidFill>
                <a:latin typeface="Apercu Pro"/>
                <a:cs typeface="Times New Roman"/>
              </a:rPr>
              <a:t>11</a:t>
            </a:r>
          </a:p>
          <a:p>
            <a:pPr algn="ctr">
              <a:spcBef>
                <a:spcPts val="200"/>
              </a:spcBef>
              <a:spcAft>
                <a:spcPts val="200"/>
              </a:spcAft>
            </a:pPr>
            <a:r>
              <a:rPr lang="en-GB" sz="1700" b="1" u="sng">
                <a:solidFill>
                  <a:srgbClr val="2D2767"/>
                </a:solidFill>
                <a:latin typeface="Apercu Pro"/>
                <a:cs typeface="Times New Roman"/>
                <a:hlinkClick r:id="rId14" action="ppaction://hlinksldjump">
                  <a:extLst>
                    <a:ext uri="{A12FA001-AC4F-418D-AE19-62706E023703}">
                      <ahyp:hlinkClr xmlns:ahyp="http://schemas.microsoft.com/office/drawing/2018/hyperlinkcolor" val="tx"/>
                    </a:ext>
                  </a:extLst>
                </a:hlinkClick>
              </a:rPr>
              <a:t>Intellectual Property</a:t>
            </a:r>
            <a:r>
              <a:rPr lang="en-GB" sz="1700" b="1" u="sng">
                <a:solidFill>
                  <a:srgbClr val="2D2767"/>
                </a:solidFill>
                <a:latin typeface="Apercu Pro"/>
                <a:cs typeface="Times New Roman"/>
              </a:rPr>
              <a:t>                                       </a:t>
            </a:r>
            <a:r>
              <a:rPr lang="en-GB" sz="1700" u="sng">
                <a:solidFill>
                  <a:srgbClr val="2D2767"/>
                </a:solidFill>
                <a:latin typeface="Apercu Pro"/>
                <a:cs typeface="Times New Roman"/>
              </a:rPr>
              <a:t>12</a:t>
            </a:r>
          </a:p>
          <a:p>
            <a:pPr algn="ctr">
              <a:spcBef>
                <a:spcPts val="200"/>
              </a:spcBef>
              <a:spcAft>
                <a:spcPts val="200"/>
              </a:spcAft>
            </a:pPr>
            <a:r>
              <a:rPr lang="en-GB" sz="1700" b="1" u="sng">
                <a:solidFill>
                  <a:srgbClr val="2D2767"/>
                </a:solidFill>
                <a:latin typeface="Apercu Pro"/>
                <a:cs typeface="Times New Roman"/>
                <a:hlinkClick r:id="rId15" action="ppaction://hlinksldjump">
                  <a:extLst>
                    <a:ext uri="{A12FA001-AC4F-418D-AE19-62706E023703}">
                      <ahyp:hlinkClr xmlns:ahyp="http://schemas.microsoft.com/office/drawing/2018/hyperlinkcolor" val="tx"/>
                    </a:ext>
                  </a:extLst>
                </a:hlinkClick>
              </a:rPr>
              <a:t>Further Support </a:t>
            </a:r>
            <a:r>
              <a:rPr lang="en-GB" sz="1700" b="1" u="sng">
                <a:solidFill>
                  <a:srgbClr val="2D2767"/>
                </a:solidFill>
                <a:latin typeface="Apercu Pro"/>
                <a:cs typeface="Times New Roman"/>
              </a:rPr>
              <a:t>                                              </a:t>
            </a:r>
            <a:r>
              <a:rPr lang="en-GB" sz="1700" u="sng">
                <a:solidFill>
                  <a:srgbClr val="2D2767"/>
                </a:solidFill>
                <a:latin typeface="Apercu Pro"/>
                <a:cs typeface="Times New Roman"/>
              </a:rPr>
              <a:t>13</a:t>
            </a:r>
            <a:endParaRPr lang="en-GB"/>
          </a:p>
          <a:p>
            <a:pPr algn="ctr">
              <a:spcBef>
                <a:spcPts val="200"/>
              </a:spcBef>
              <a:spcAft>
                <a:spcPts val="200"/>
              </a:spcAft>
              <a:buClr>
                <a:srgbClr val="E61E42"/>
              </a:buClr>
            </a:pPr>
            <a:r>
              <a:rPr lang="en-GB" sz="1700" b="1" u="sng">
                <a:solidFill>
                  <a:srgbClr val="2D2767"/>
                </a:solidFill>
                <a:latin typeface="Apercu Pro"/>
                <a:cs typeface="Times New Roman"/>
                <a:hlinkClick r:id="rId16" action="ppaction://hlinksldjump">
                  <a:extLst>
                    <a:ext uri="{A12FA001-AC4F-418D-AE19-62706E023703}">
                      <ahyp:hlinkClr xmlns:ahyp="http://schemas.microsoft.com/office/drawing/2018/hyperlinkcolor" val="tx"/>
                    </a:ext>
                  </a:extLst>
                </a:hlinkClick>
              </a:rPr>
              <a:t>Useful Numbers</a:t>
            </a:r>
            <a:r>
              <a:rPr lang="en-GB" sz="1700" b="1" u="sng">
                <a:solidFill>
                  <a:srgbClr val="2D2767"/>
                </a:solidFill>
                <a:latin typeface="Apercu Pro"/>
                <a:cs typeface="Times New Roman"/>
              </a:rPr>
              <a:t>                                                </a:t>
            </a:r>
            <a:r>
              <a:rPr lang="en-GB" sz="1700" u="sng">
                <a:solidFill>
                  <a:srgbClr val="2D2767"/>
                </a:solidFill>
                <a:latin typeface="Apercu Pro"/>
                <a:cs typeface="Times New Roman"/>
              </a:rPr>
              <a:t>14</a:t>
            </a:r>
          </a:p>
          <a:p>
            <a:pPr algn="ctr">
              <a:spcBef>
                <a:spcPts val="200"/>
              </a:spcBef>
              <a:spcAft>
                <a:spcPts val="200"/>
              </a:spcAft>
              <a:buClr>
                <a:srgbClr val="E61E42"/>
              </a:buClr>
            </a:pPr>
            <a:r>
              <a:rPr lang="en-GB" sz="1700" b="1" u="sng">
                <a:solidFill>
                  <a:srgbClr val="2D2767"/>
                </a:solidFill>
                <a:latin typeface="Apercu Pro"/>
                <a:cs typeface="Times New Roman"/>
                <a:hlinkClick r:id="rId17" action="ppaction://hlinksldjump">
                  <a:extLst>
                    <a:ext uri="{A12FA001-AC4F-418D-AE19-62706E023703}">
                      <ahyp:hlinkClr xmlns:ahyp="http://schemas.microsoft.com/office/drawing/2018/hyperlinkcolor" val="tx"/>
                    </a:ext>
                  </a:extLst>
                </a:hlinkClick>
              </a:rPr>
              <a:t>Glossary</a:t>
            </a:r>
            <a:r>
              <a:rPr lang="en-GB" sz="1700" b="1" u="sng">
                <a:solidFill>
                  <a:srgbClr val="2D2767"/>
                </a:solidFill>
                <a:latin typeface="Apercu Pro"/>
                <a:cs typeface="Times New Roman"/>
              </a:rPr>
              <a:t>                                                             </a:t>
            </a:r>
            <a:r>
              <a:rPr lang="en-GB" sz="1700" u="sng">
                <a:solidFill>
                  <a:srgbClr val="2D2767"/>
                </a:solidFill>
                <a:latin typeface="Apercu Pro"/>
                <a:cs typeface="Times New Roman"/>
              </a:rPr>
              <a:t>15</a:t>
            </a:r>
          </a:p>
        </p:txBody>
      </p:sp>
      <p:sp>
        <p:nvSpPr>
          <p:cNvPr id="3" name="Slide Number Placeholder 2">
            <a:extLst>
              <a:ext uri="{FF2B5EF4-FFF2-40B4-BE49-F238E27FC236}">
                <a16:creationId xmlns:a16="http://schemas.microsoft.com/office/drawing/2014/main" id="{F799FF54-BB59-4F4F-8C1A-6B33C33546A2}"/>
              </a:ext>
            </a:extLst>
          </p:cNvPr>
          <p:cNvSpPr>
            <a:spLocks noGrp="1"/>
          </p:cNvSpPr>
          <p:nvPr>
            <p:ph type="sldNum" sz="quarter" idx="12"/>
          </p:nvPr>
        </p:nvSpPr>
        <p:spPr/>
        <p:txBody>
          <a:bodyPr/>
          <a:lstStyle/>
          <a:p>
            <a:fld id="{85194759-C766-4537-A05C-586298C0C997}" type="slidenum">
              <a:rPr lang="en-GB" smtClean="0">
                <a:solidFill>
                  <a:srgbClr val="FF0000"/>
                </a:solidFill>
              </a:rPr>
              <a:pPr/>
              <a:t>2</a:t>
            </a:fld>
            <a:endParaRPr lang="en-GB">
              <a:solidFill>
                <a:srgbClr val="FF0000"/>
              </a:solidFill>
            </a:endParaRPr>
          </a:p>
        </p:txBody>
      </p:sp>
      <p:sp>
        <p:nvSpPr>
          <p:cNvPr id="4" name="TextBox 3">
            <a:extLst>
              <a:ext uri="{FF2B5EF4-FFF2-40B4-BE49-F238E27FC236}">
                <a16:creationId xmlns:a16="http://schemas.microsoft.com/office/drawing/2014/main" id="{4CA6EECC-C064-479E-9DC7-B12AA41B3415}"/>
              </a:ext>
            </a:extLst>
          </p:cNvPr>
          <p:cNvSpPr txBox="1"/>
          <p:nvPr/>
        </p:nvSpPr>
        <p:spPr>
          <a:xfrm>
            <a:off x="9032631" y="6355862"/>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a:solidFill>
                  <a:srgbClr val="FF0000"/>
                </a:solidFill>
                <a:cs typeface="Calibri"/>
              </a:rPr>
              <a:t>Last updated: 1 March 2021</a:t>
            </a:r>
            <a:endParaRPr lang="en-US"/>
          </a:p>
        </p:txBody>
      </p:sp>
    </p:spTree>
    <p:extLst>
      <p:ext uri="{BB962C8B-B14F-4D97-AF65-F5344CB8AC3E}">
        <p14:creationId xmlns:p14="http://schemas.microsoft.com/office/powerpoint/2010/main" val="26499368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A32A93-01FC-4BF4-94C1-7CF9B06BD5AA}"/>
              </a:ext>
            </a:extLst>
          </p:cNvPr>
          <p:cNvSpPr>
            <a:spLocks noGrp="1"/>
          </p:cNvSpPr>
          <p:nvPr>
            <p:ph idx="1"/>
          </p:nvPr>
        </p:nvSpPr>
        <p:spPr>
          <a:xfrm>
            <a:off x="406952" y="1635125"/>
            <a:ext cx="6031948" cy="4351338"/>
          </a:xfrm>
        </p:spPr>
        <p:txBody>
          <a:bodyPr>
            <a:normAutofit lnSpcReduction="10000"/>
          </a:bodyPr>
          <a:lstStyle/>
          <a:p>
            <a:pPr marL="0" indent="0" fontAlgn="base">
              <a:lnSpc>
                <a:spcPct val="110000"/>
              </a:lnSpc>
              <a:spcBef>
                <a:spcPts val="800"/>
              </a:spcBef>
              <a:spcAft>
                <a:spcPts val="800"/>
              </a:spcAft>
              <a:buNone/>
            </a:pPr>
            <a:r>
              <a:rPr lang="en-GB" sz="2400">
                <a:cs typeface="Helvetica" panose="020B0604020202020204" pitchFamily="34" charset="0"/>
              </a:rPr>
              <a:t>You can find out what changes apply to your organisation by using the Brexit </a:t>
            </a:r>
            <a:r>
              <a:rPr lang="en-GB" sz="2400" b="1">
                <a:cs typeface="Helvetica" panose="020B0604020202020204" pitchFamily="34" charset="0"/>
              </a:rPr>
              <a:t>checker tool </a:t>
            </a:r>
            <a:r>
              <a:rPr lang="en-GB" sz="2400">
                <a:cs typeface="Helvetica" panose="020B0604020202020204" pitchFamily="34" charset="0"/>
              </a:rPr>
              <a:t>for tailored advice:</a:t>
            </a:r>
          </a:p>
          <a:p>
            <a:pPr fontAlgn="base">
              <a:lnSpc>
                <a:spcPct val="120000"/>
              </a:lnSpc>
              <a:spcBef>
                <a:spcPts val="800"/>
              </a:spcBef>
              <a:spcAft>
                <a:spcPts val="800"/>
              </a:spcAft>
              <a:buClr>
                <a:srgbClr val="FF0000"/>
              </a:buClr>
            </a:pPr>
            <a:r>
              <a:rPr lang="en-GB" sz="2400">
                <a:cs typeface="Helvetica" panose="020B0604020202020204" pitchFamily="34" charset="0"/>
              </a:rPr>
              <a:t>Visit </a:t>
            </a:r>
            <a:r>
              <a:rPr lang="en-GB" sz="2400">
                <a:solidFill>
                  <a:srgbClr val="FF003A"/>
                </a:solidFill>
                <a:cs typeface="Helvetica" panose="020B0604020202020204" pitchFamily="34" charset="0"/>
                <a:hlinkClick r:id="rId2"/>
              </a:rPr>
              <a:t>gov.uk/transition</a:t>
            </a:r>
            <a:r>
              <a:rPr lang="en-GB" sz="2400">
                <a:cs typeface="Helvetica" panose="020B0604020202020204" pitchFamily="34" charset="0"/>
              </a:rPr>
              <a:t>.</a:t>
            </a:r>
            <a:r>
              <a:rPr lang="en-GB" sz="2400" b="1">
                <a:cs typeface="Helvetica" panose="020B0604020202020204" pitchFamily="34" charset="0"/>
              </a:rPr>
              <a:t> </a:t>
            </a:r>
          </a:p>
          <a:p>
            <a:pPr fontAlgn="base">
              <a:lnSpc>
                <a:spcPct val="110000"/>
              </a:lnSpc>
              <a:spcBef>
                <a:spcPts val="800"/>
              </a:spcBef>
              <a:spcAft>
                <a:spcPts val="800"/>
              </a:spcAft>
              <a:buClr>
                <a:srgbClr val="FF0000"/>
              </a:buClr>
            </a:pPr>
            <a:r>
              <a:rPr lang="en-GB" sz="2400">
                <a:cs typeface="Helvetica" panose="020B0604020202020204" pitchFamily="34" charset="0"/>
              </a:rPr>
              <a:t>Answer a few questions to get a personalised list of actions for your business.</a:t>
            </a:r>
          </a:p>
          <a:p>
            <a:pPr fontAlgn="base">
              <a:lnSpc>
                <a:spcPct val="110000"/>
              </a:lnSpc>
              <a:spcBef>
                <a:spcPts val="800"/>
              </a:spcBef>
              <a:spcAft>
                <a:spcPts val="800"/>
              </a:spcAft>
              <a:buClr>
                <a:srgbClr val="FF0000"/>
              </a:buClr>
            </a:pPr>
            <a:r>
              <a:rPr lang="en-GB" sz="2400">
                <a:cs typeface="Helvetica" panose="020B0604020202020204" pitchFamily="34" charset="0"/>
              </a:rPr>
              <a:t>Sign up for the Post</a:t>
            </a:r>
            <a:r>
              <a:rPr lang="en-GB" sz="2400">
                <a:cs typeface="Helvetica" panose="020B0604020202020204" pitchFamily="34" charset="0"/>
                <a:hlinkClick r:id="rId3"/>
              </a:rPr>
              <a:t> Transition Business Bulletin</a:t>
            </a:r>
            <a:r>
              <a:rPr lang="en-GB" sz="2400">
                <a:cs typeface="Helvetica" panose="020B0604020202020204" pitchFamily="34" charset="0"/>
              </a:rPr>
              <a:t>.</a:t>
            </a:r>
          </a:p>
          <a:p>
            <a:pPr fontAlgn="base">
              <a:lnSpc>
                <a:spcPct val="110000"/>
              </a:lnSpc>
              <a:spcBef>
                <a:spcPts val="800"/>
              </a:spcBef>
              <a:spcAft>
                <a:spcPts val="800"/>
              </a:spcAft>
              <a:buClr>
                <a:srgbClr val="FF0000"/>
              </a:buClr>
            </a:pPr>
            <a:endParaRPr lang="en-GB"/>
          </a:p>
        </p:txBody>
      </p:sp>
      <p:pic>
        <p:nvPicPr>
          <p:cNvPr id="6" name="Picture 5">
            <a:extLst>
              <a:ext uri="{FF2B5EF4-FFF2-40B4-BE49-F238E27FC236}">
                <a16:creationId xmlns:a16="http://schemas.microsoft.com/office/drawing/2014/main" id="{DE458C85-600F-40D9-882F-691BE6C12FFF}"/>
              </a:ext>
            </a:extLst>
          </p:cNvPr>
          <p:cNvPicPr>
            <a:picLocks noChangeAspect="1"/>
          </p:cNvPicPr>
          <p:nvPr/>
        </p:nvPicPr>
        <p:blipFill rotWithShape="1">
          <a:blip r:embed="rId4">
            <a:extLst>
              <a:ext uri="{28A0092B-C50C-407E-A947-70E740481C1C}">
                <a14:useLocalDpi xmlns:a14="http://schemas.microsoft.com/office/drawing/2010/main" val="0"/>
              </a:ext>
            </a:extLst>
          </a:blip>
          <a:srcRect l="17143"/>
          <a:stretch/>
        </p:blipFill>
        <p:spPr>
          <a:xfrm>
            <a:off x="9489440" y="1440697"/>
            <a:ext cx="2559768" cy="2055787"/>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C3132D71-6796-4195-B41D-66F8FB448354}"/>
              </a:ext>
            </a:extLst>
          </p:cNvPr>
          <p:cNvPicPr>
            <a:picLocks noChangeAspect="1"/>
          </p:cNvPicPr>
          <p:nvPr/>
        </p:nvPicPr>
        <p:blipFill rotWithShape="1">
          <a:blip r:embed="rId5">
            <a:extLst>
              <a:ext uri="{28A0092B-C50C-407E-A947-70E740481C1C}">
                <a14:useLocalDpi xmlns:a14="http://schemas.microsoft.com/office/drawing/2010/main" val="0"/>
              </a:ext>
            </a:extLst>
          </a:blip>
          <a:srcRect l="9929"/>
          <a:stretch/>
        </p:blipFill>
        <p:spPr>
          <a:xfrm>
            <a:off x="6339840" y="3620139"/>
            <a:ext cx="5709368" cy="3149334"/>
          </a:xfrm>
          <a:prstGeom prst="rect">
            <a:avLst/>
          </a:prstGeom>
          <a:ln>
            <a:solidFill>
              <a:schemeClr val="bg1">
                <a:lumMod val="50000"/>
              </a:schemeClr>
            </a:solidFill>
          </a:ln>
        </p:spPr>
      </p:pic>
      <p:sp>
        <p:nvSpPr>
          <p:cNvPr id="2" name="TextBox 1">
            <a:extLst>
              <a:ext uri="{FF2B5EF4-FFF2-40B4-BE49-F238E27FC236}">
                <a16:creationId xmlns:a16="http://schemas.microsoft.com/office/drawing/2014/main" id="{5C592841-3EA4-4B0E-A296-CA4E0B952CE1}"/>
              </a:ext>
            </a:extLst>
          </p:cNvPr>
          <p:cNvSpPr txBox="1"/>
          <p:nvPr/>
        </p:nvSpPr>
        <p:spPr>
          <a:xfrm>
            <a:off x="334431" y="496800"/>
            <a:ext cx="11512905" cy="584775"/>
          </a:xfrm>
          <a:prstGeom prst="rect">
            <a:avLst/>
          </a:prstGeom>
          <a:noFill/>
        </p:spPr>
        <p:txBody>
          <a:bodyPr wrap="square" lIns="91440" tIns="45720" rIns="91440" bIns="45720" anchor="t">
            <a:spAutoFit/>
          </a:bodyPr>
          <a:lstStyle/>
          <a:p>
            <a:pPr>
              <a:defRPr/>
            </a:pPr>
            <a:r>
              <a:rPr lang="en-GB" sz="3200" b="1" err="1">
                <a:solidFill>
                  <a:srgbClr val="FF003B"/>
                </a:solidFill>
                <a:highlight>
                  <a:srgbClr val="FF003B"/>
                </a:highlight>
                <a:latin typeface="Apercu Pro"/>
                <a:cs typeface="Helvetica"/>
              </a:rPr>
              <a:t>i</a:t>
            </a:r>
            <a:r>
              <a:rPr lang="en-GB" sz="3200" b="1" err="1">
                <a:solidFill>
                  <a:schemeClr val="bg1"/>
                </a:solidFill>
                <a:highlight>
                  <a:srgbClr val="FF003B"/>
                </a:highlight>
                <a:latin typeface="Apercu Pro"/>
                <a:cs typeface="Helvetica"/>
              </a:rPr>
              <a:t>CHECK</a:t>
            </a:r>
            <a:r>
              <a:rPr lang="en-GB" sz="3200" b="1">
                <a:solidFill>
                  <a:schemeClr val="bg1"/>
                </a:solidFill>
                <a:highlight>
                  <a:srgbClr val="FF003B"/>
                </a:highlight>
                <a:latin typeface="Apercu Pro"/>
                <a:cs typeface="Helvetica"/>
              </a:rPr>
              <a:t> WHAT ACTIONS ARE </a:t>
            </a:r>
            <a:r>
              <a:rPr lang="en-GB" sz="3200" b="1" err="1">
                <a:solidFill>
                  <a:schemeClr val="bg1"/>
                </a:solidFill>
                <a:highlight>
                  <a:srgbClr val="FF003B"/>
                </a:highlight>
                <a:latin typeface="Apercu Pro"/>
                <a:cs typeface="Helvetica"/>
              </a:rPr>
              <a:t>NEEDED</a:t>
            </a:r>
            <a:r>
              <a:rPr lang="en-GB" sz="3200" b="1" err="1">
                <a:solidFill>
                  <a:srgbClr val="FF003B"/>
                </a:solidFill>
                <a:highlight>
                  <a:srgbClr val="FF003B"/>
                </a:highlight>
                <a:latin typeface="Apercu Pro"/>
                <a:cs typeface="Helvetica"/>
              </a:rPr>
              <a:t>i</a:t>
            </a:r>
            <a:endParaRPr kumimoji="0" lang="en-GB" sz="3200" b="0" i="0" u="none" strike="noStrike" kern="1200" cap="none" spc="0" normalizeH="0" baseline="0" noProof="0">
              <a:ln>
                <a:noFill/>
              </a:ln>
              <a:solidFill>
                <a:srgbClr val="FF003B"/>
              </a:solidFill>
              <a:effectLst/>
              <a:highlight>
                <a:srgbClr val="FF003B"/>
              </a:highligh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AFCB336-CD23-4259-9878-42E924249769}"/>
              </a:ext>
            </a:extLst>
          </p:cNvPr>
          <p:cNvSpPr>
            <a:spLocks noGrp="1"/>
          </p:cNvSpPr>
          <p:nvPr>
            <p:ph type="sldNum" sz="quarter" idx="12"/>
          </p:nvPr>
        </p:nvSpPr>
        <p:spPr/>
        <p:txBody>
          <a:bodyPr/>
          <a:lstStyle/>
          <a:p>
            <a:fld id="{85194759-C766-4537-A05C-586298C0C997}" type="slidenum">
              <a:rPr lang="en-GB" smtClean="0"/>
              <a:pPr/>
              <a:t>3</a:t>
            </a:fld>
            <a:endParaRPr lang="en-GB"/>
          </a:p>
        </p:txBody>
      </p:sp>
    </p:spTree>
    <p:extLst>
      <p:ext uri="{BB962C8B-B14F-4D97-AF65-F5344CB8AC3E}">
        <p14:creationId xmlns:p14="http://schemas.microsoft.com/office/powerpoint/2010/main" val="357050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CF086E-2B45-44C8-AF5A-F6679D5164C0}"/>
              </a:ext>
            </a:extLst>
          </p:cNvPr>
          <p:cNvSpPr txBox="1"/>
          <p:nvPr/>
        </p:nvSpPr>
        <p:spPr>
          <a:xfrm>
            <a:off x="6351462" y="1371600"/>
            <a:ext cx="5595716" cy="4205190"/>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500" b="1">
                <a:solidFill>
                  <a:srgbClr val="FF003B"/>
                </a:solidFill>
                <a:latin typeface="Apercu Pro"/>
                <a:cs typeface="Calibri"/>
              </a:rPr>
              <a:t>Advice Support</a:t>
            </a:r>
          </a:p>
          <a:p>
            <a:pPr>
              <a:spcBef>
                <a:spcPts val="400"/>
              </a:spcBef>
              <a:spcAft>
                <a:spcPts val="400"/>
              </a:spcAft>
            </a:pPr>
            <a:r>
              <a:rPr lang="en-GB" sz="1400" b="1">
                <a:solidFill>
                  <a:srgbClr val="2D2767"/>
                </a:solidFill>
                <a:latin typeface="Apercu Pro" panose="020B0503050601040103"/>
                <a:ea typeface="+mn-lt"/>
                <a:cs typeface="+mn-lt"/>
              </a:rPr>
              <a:t>Trader Support Scheme (TSS)</a:t>
            </a:r>
          </a:p>
          <a:p>
            <a:pPr marL="285750" indent="-285750">
              <a:spcBef>
                <a:spcPts val="400"/>
              </a:spcBef>
              <a:spcAft>
                <a:spcPts val="400"/>
              </a:spcAft>
              <a:buClr>
                <a:srgbClr val="FF003B"/>
              </a:buClr>
              <a:buFont typeface="Arial"/>
              <a:buChar char="•"/>
            </a:pPr>
            <a:r>
              <a:rPr lang="en-GB" sz="1400">
                <a:solidFill>
                  <a:srgbClr val="2D2767"/>
                </a:solidFill>
                <a:latin typeface="Apercu Pro"/>
                <a:ea typeface="+mn-lt"/>
                <a:cs typeface="+mn-lt"/>
              </a:rPr>
              <a:t>The TSS can provide support when moving goods between </a:t>
            </a:r>
            <a:br>
              <a:rPr lang="en-GB" sz="1400">
                <a:solidFill>
                  <a:srgbClr val="2D2767"/>
                </a:solidFill>
                <a:latin typeface="Apercu Pro"/>
                <a:ea typeface="+mn-lt"/>
                <a:cs typeface="+mn-lt"/>
              </a:rPr>
            </a:br>
            <a:r>
              <a:rPr lang="en-GB" sz="1400">
                <a:solidFill>
                  <a:srgbClr val="2D2767"/>
                </a:solidFill>
                <a:latin typeface="Apercu Pro"/>
                <a:ea typeface="+mn-lt"/>
                <a:cs typeface="+mn-lt"/>
              </a:rPr>
              <a:t>Great Britain and Northern Ireland, or bring goods into </a:t>
            </a:r>
            <a:br>
              <a:rPr lang="en-GB" sz="1400">
                <a:solidFill>
                  <a:srgbClr val="2D2767"/>
                </a:solidFill>
                <a:latin typeface="Apercu Pro"/>
                <a:ea typeface="+mn-lt"/>
                <a:cs typeface="+mn-lt"/>
              </a:rPr>
            </a:br>
            <a:r>
              <a:rPr lang="en-GB" sz="1400">
                <a:solidFill>
                  <a:srgbClr val="2D2767"/>
                </a:solidFill>
                <a:latin typeface="Apercu Pro"/>
                <a:ea typeface="+mn-lt"/>
                <a:cs typeface="+mn-lt"/>
              </a:rPr>
              <a:t>Northern Ireland from outside the UK. </a:t>
            </a:r>
            <a:r>
              <a:rPr lang="en-GB" sz="1400">
                <a:solidFill>
                  <a:srgbClr val="2D2767"/>
                </a:solidFill>
                <a:latin typeface="Apercu Pro"/>
                <a:ea typeface="+mn-lt"/>
                <a:cs typeface="+mn-lt"/>
                <a:hlinkClick r:id="rId2"/>
              </a:rPr>
              <a:t>More guidance</a:t>
            </a:r>
            <a:r>
              <a:rPr lang="en-GB" sz="1400">
                <a:solidFill>
                  <a:srgbClr val="2D2767"/>
                </a:solidFill>
                <a:latin typeface="Apercu Pro"/>
                <a:ea typeface="+mn-lt"/>
                <a:cs typeface="+mn-lt"/>
              </a:rPr>
              <a:t>.</a:t>
            </a:r>
          </a:p>
          <a:p>
            <a:pPr>
              <a:spcBef>
                <a:spcPts val="400"/>
              </a:spcBef>
              <a:spcAft>
                <a:spcPts val="400"/>
              </a:spcAft>
            </a:pPr>
            <a:r>
              <a:rPr lang="en-GB" sz="1400" b="1">
                <a:solidFill>
                  <a:srgbClr val="2D2767"/>
                </a:solidFill>
                <a:latin typeface="Apercu Pro" panose="020B0503050601040103"/>
                <a:ea typeface="+mn-lt"/>
                <a:cs typeface="+mn-lt"/>
              </a:rPr>
              <a:t>Webinars</a:t>
            </a:r>
          </a:p>
          <a:p>
            <a:pPr marL="285750" indent="-285750">
              <a:spcBef>
                <a:spcPts val="400"/>
              </a:spcBef>
              <a:spcAft>
                <a:spcPts val="400"/>
              </a:spcAft>
              <a:buClr>
                <a:srgbClr val="FF003B"/>
              </a:buClr>
              <a:buFont typeface="Arial"/>
              <a:buChar char="•"/>
            </a:pPr>
            <a:r>
              <a:rPr lang="en-GB" sz="1400">
                <a:solidFill>
                  <a:srgbClr val="2D2767"/>
                </a:solidFill>
                <a:latin typeface="Apercu Pro"/>
                <a:ea typeface="+mn-lt"/>
                <a:cs typeface="+mn-lt"/>
              </a:rPr>
              <a:t>The Government regularly runs Webinars with policy experts. </a:t>
            </a:r>
            <a:r>
              <a:rPr lang="en-GB" sz="1400">
                <a:solidFill>
                  <a:srgbClr val="2D2767"/>
                </a:solidFill>
                <a:latin typeface="Apercu Pro"/>
                <a:ea typeface="+mn-lt"/>
                <a:cs typeface="+mn-lt"/>
                <a:hlinkClick r:id="rId3"/>
              </a:rPr>
              <a:t>More details</a:t>
            </a:r>
            <a:r>
              <a:rPr lang="en-GB" sz="1400">
                <a:solidFill>
                  <a:srgbClr val="2D2767"/>
                </a:solidFill>
                <a:latin typeface="Apercu Pro"/>
                <a:ea typeface="+mn-lt"/>
                <a:cs typeface="+mn-lt"/>
              </a:rPr>
              <a:t>.</a:t>
            </a:r>
          </a:p>
          <a:p>
            <a:pPr>
              <a:spcBef>
                <a:spcPts val="400"/>
              </a:spcBef>
              <a:spcAft>
                <a:spcPts val="400"/>
              </a:spcAft>
            </a:pPr>
            <a:r>
              <a:rPr lang="en-GB" sz="1400" b="1">
                <a:solidFill>
                  <a:srgbClr val="2D2767"/>
                </a:solidFill>
                <a:latin typeface="Apercu Pro" panose="020B0503050601040103"/>
                <a:ea typeface="+mn-lt"/>
                <a:cs typeface="+mn-lt"/>
              </a:rPr>
              <a:t>Trade Advisors</a:t>
            </a:r>
          </a:p>
          <a:p>
            <a:pPr marL="285750" indent="-285750">
              <a:spcBef>
                <a:spcPts val="400"/>
              </a:spcBef>
              <a:spcAft>
                <a:spcPts val="400"/>
              </a:spcAft>
              <a:buClr>
                <a:srgbClr val="FF003B"/>
              </a:buClr>
              <a:buFont typeface="Arial"/>
              <a:buChar char="•"/>
            </a:pPr>
            <a:r>
              <a:rPr lang="en-GB" sz="1400">
                <a:solidFill>
                  <a:srgbClr val="2D2767"/>
                </a:solidFill>
                <a:latin typeface="Apercu Pro"/>
                <a:ea typeface="+mn-lt"/>
                <a:cs typeface="+mn-lt"/>
              </a:rPr>
              <a:t>The Governments offers support for exporters delivered via a network of around 300 International Trade Advisers. </a:t>
            </a:r>
            <a:br>
              <a:rPr lang="en-GB" sz="1400">
                <a:solidFill>
                  <a:srgbClr val="2D2767"/>
                </a:solidFill>
                <a:latin typeface="Apercu Pro"/>
                <a:ea typeface="+mn-lt"/>
                <a:cs typeface="+mn-lt"/>
              </a:rPr>
            </a:br>
            <a:r>
              <a:rPr lang="en-GB" sz="1400">
                <a:solidFill>
                  <a:srgbClr val="2D2767"/>
                </a:solidFill>
                <a:latin typeface="Apercu Pro"/>
                <a:ea typeface="+mn-lt"/>
                <a:cs typeface="+mn-lt"/>
                <a:hlinkClick r:id="rId4"/>
              </a:rPr>
              <a:t>More details</a:t>
            </a:r>
            <a:r>
              <a:rPr lang="en-GB" sz="1400">
                <a:solidFill>
                  <a:srgbClr val="2D2767"/>
                </a:solidFill>
                <a:latin typeface="Apercu Pro"/>
                <a:ea typeface="+mn-lt"/>
                <a:cs typeface="+mn-lt"/>
              </a:rPr>
              <a:t>.</a:t>
            </a:r>
          </a:p>
          <a:p>
            <a:pPr>
              <a:spcBef>
                <a:spcPts val="400"/>
              </a:spcBef>
              <a:spcAft>
                <a:spcPts val="400"/>
              </a:spcAft>
            </a:pPr>
            <a:r>
              <a:rPr lang="en-GB" sz="1400" b="1">
                <a:solidFill>
                  <a:srgbClr val="2D2767"/>
                </a:solidFill>
                <a:latin typeface="Apercu Pro" panose="020B0503050601040103"/>
                <a:ea typeface="+mn-lt"/>
                <a:cs typeface="+mn-lt"/>
              </a:rPr>
              <a:t>Further Support</a:t>
            </a:r>
          </a:p>
          <a:p>
            <a:pPr marL="285750" indent="-285750">
              <a:spcBef>
                <a:spcPts val="400"/>
              </a:spcBef>
              <a:spcAft>
                <a:spcPts val="400"/>
              </a:spcAft>
              <a:buClr>
                <a:srgbClr val="FF003B"/>
              </a:buClr>
              <a:buFont typeface="Arial"/>
              <a:buChar char="•"/>
            </a:pPr>
            <a:r>
              <a:rPr lang="en-GB" sz="1400">
                <a:solidFill>
                  <a:srgbClr val="2D2767"/>
                </a:solidFill>
                <a:latin typeface="Apercu Pro"/>
                <a:ea typeface="+mn-lt"/>
                <a:cs typeface="+mn-lt"/>
              </a:rPr>
              <a:t>Other support and helpline numbers outlined on </a:t>
            </a:r>
            <a:r>
              <a:rPr lang="en-GB" sz="1400">
                <a:solidFill>
                  <a:srgbClr val="2D2767"/>
                </a:solidFill>
                <a:latin typeface="Apercu Pro"/>
                <a:ea typeface="+mn-lt"/>
                <a:cs typeface="+mn-lt"/>
                <a:hlinkClick r:id="rId5" action="ppaction://hlinksldjump"/>
              </a:rPr>
              <a:t>pages 13 </a:t>
            </a:r>
            <a:r>
              <a:rPr lang="en-GB" sz="1400">
                <a:solidFill>
                  <a:srgbClr val="2D2767"/>
                </a:solidFill>
                <a:latin typeface="Apercu Pro"/>
                <a:ea typeface="+mn-lt"/>
                <a:cs typeface="+mn-lt"/>
              </a:rPr>
              <a:t>&amp; </a:t>
            </a:r>
            <a:r>
              <a:rPr lang="en-GB" sz="1400">
                <a:solidFill>
                  <a:srgbClr val="2D2767"/>
                </a:solidFill>
                <a:latin typeface="Apercu Pro"/>
                <a:ea typeface="+mn-lt"/>
                <a:cs typeface="+mn-lt"/>
                <a:hlinkClick r:id="rId6" action="ppaction://hlinksldjump"/>
              </a:rPr>
              <a:t>14</a:t>
            </a:r>
            <a:r>
              <a:rPr lang="en-GB" sz="1400">
                <a:solidFill>
                  <a:srgbClr val="2D2767"/>
                </a:solidFill>
                <a:latin typeface="Apercu Pro"/>
                <a:ea typeface="+mn-lt"/>
                <a:cs typeface="+mn-lt"/>
              </a:rPr>
              <a:t>. </a:t>
            </a:r>
          </a:p>
          <a:p>
            <a:pPr>
              <a:lnSpc>
                <a:spcPts val="1400"/>
              </a:lnSpc>
              <a:spcBef>
                <a:spcPts val="500"/>
              </a:spcBef>
              <a:spcAft>
                <a:spcPts val="500"/>
              </a:spcAft>
            </a:pPr>
            <a:endParaRPr lang="en-GB" sz="1500" b="1">
              <a:solidFill>
                <a:srgbClr val="FF003B"/>
              </a:solidFill>
              <a:latin typeface="Apercu Pro"/>
              <a:cs typeface="Calibri"/>
            </a:endParaRPr>
          </a:p>
        </p:txBody>
      </p:sp>
      <p:sp>
        <p:nvSpPr>
          <p:cNvPr id="5" name="TextBox 4">
            <a:extLst>
              <a:ext uri="{FF2B5EF4-FFF2-40B4-BE49-F238E27FC236}">
                <a16:creationId xmlns:a16="http://schemas.microsoft.com/office/drawing/2014/main" id="{EAD7B8C2-7338-4A96-85AE-A1209706F4E5}"/>
              </a:ext>
            </a:extLst>
          </p:cNvPr>
          <p:cNvSpPr txBox="1"/>
          <p:nvPr/>
        </p:nvSpPr>
        <p:spPr>
          <a:xfrm>
            <a:off x="378000" y="1371600"/>
            <a:ext cx="5632002" cy="3634265"/>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500" b="1">
                <a:solidFill>
                  <a:srgbClr val="FF003B"/>
                </a:solidFill>
                <a:latin typeface="Apercu Pro" panose="020B0503050601040103"/>
                <a:ea typeface="+mn-lt"/>
                <a:cs typeface="+mn-lt"/>
              </a:rPr>
              <a:t>Funding Support</a:t>
            </a:r>
          </a:p>
          <a:p>
            <a:pPr>
              <a:lnSpc>
                <a:spcPts val="1400"/>
              </a:lnSpc>
              <a:spcBef>
                <a:spcPts val="500"/>
              </a:spcBef>
              <a:spcAft>
                <a:spcPts val="500"/>
              </a:spcAft>
            </a:pPr>
            <a:r>
              <a:rPr lang="en-GB" sz="1400" b="1">
                <a:solidFill>
                  <a:srgbClr val="2D2767"/>
                </a:solidFill>
                <a:latin typeface="Apercu Pro" panose="020B0503050601040103"/>
                <a:ea typeface="+mn-lt"/>
                <a:cs typeface="+mn-lt"/>
              </a:rPr>
              <a:t>Brexit SME Support Fund</a:t>
            </a:r>
          </a:p>
          <a:p>
            <a:pPr marL="285750" indent="-285750">
              <a:lnSpc>
                <a:spcPts val="1400"/>
              </a:lnSpc>
              <a:spcBef>
                <a:spcPts val="500"/>
              </a:spcBef>
              <a:spcAft>
                <a:spcPts val="500"/>
              </a:spcAft>
              <a:buClr>
                <a:srgbClr val="FF003B"/>
              </a:buClr>
              <a:buFont typeface="Arial"/>
              <a:buChar char="•"/>
            </a:pPr>
            <a:r>
              <a:rPr lang="en-GB" sz="1400">
                <a:solidFill>
                  <a:srgbClr val="2D2767"/>
                </a:solidFill>
                <a:latin typeface="Apercu Pro"/>
                <a:ea typeface="+mn-lt"/>
                <a:cs typeface="+mn-lt"/>
              </a:rPr>
              <a:t>Financial support is available to help small and medium-sized businesses adapt to the changes to trade rules with the EU.</a:t>
            </a:r>
          </a:p>
          <a:p>
            <a:pPr marL="285750" indent="-285750">
              <a:lnSpc>
                <a:spcPts val="1400"/>
              </a:lnSpc>
              <a:spcBef>
                <a:spcPts val="500"/>
              </a:spcBef>
              <a:spcAft>
                <a:spcPts val="500"/>
              </a:spcAft>
              <a:buClr>
                <a:srgbClr val="FF003B"/>
              </a:buClr>
              <a:buFont typeface="Arial"/>
              <a:buChar char="•"/>
            </a:pPr>
            <a:r>
              <a:rPr lang="en-GB" sz="1400">
                <a:solidFill>
                  <a:srgbClr val="2D2767"/>
                </a:solidFill>
                <a:latin typeface="Apercu Pro"/>
                <a:ea typeface="+mn-lt"/>
                <a:cs typeface="+mn-lt"/>
              </a:rPr>
              <a:t>Businesses trading exclusively with the EU, and therefore new to importing/exporting processes, can apply for </a:t>
            </a:r>
            <a:r>
              <a:rPr lang="en-GB" sz="1400" b="1">
                <a:solidFill>
                  <a:srgbClr val="2D2767"/>
                </a:solidFill>
                <a:latin typeface="Apercu Pro"/>
                <a:ea typeface="+mn-lt"/>
                <a:cs typeface="+mn-lt"/>
              </a:rPr>
              <a:t>up to £2,000 grant</a:t>
            </a:r>
            <a:r>
              <a:rPr lang="en-GB" sz="1400">
                <a:solidFill>
                  <a:srgbClr val="2D2767"/>
                </a:solidFill>
                <a:latin typeface="Apercu Pro"/>
                <a:ea typeface="+mn-lt"/>
                <a:cs typeface="+mn-lt"/>
              </a:rPr>
              <a:t> for each trader to pay for training and professional advice on customs, rules of origin, and the VAT aspects of imports and exports.</a:t>
            </a:r>
          </a:p>
          <a:p>
            <a:pPr>
              <a:lnSpc>
                <a:spcPts val="1400"/>
              </a:lnSpc>
              <a:spcBef>
                <a:spcPts val="500"/>
              </a:spcBef>
              <a:spcAft>
                <a:spcPts val="500"/>
              </a:spcAft>
              <a:buClr>
                <a:srgbClr val="FF003B"/>
              </a:buClr>
            </a:pPr>
            <a:r>
              <a:rPr lang="en-GB" sz="1400">
                <a:solidFill>
                  <a:srgbClr val="2D2767"/>
                </a:solidFill>
                <a:latin typeface="Apercu Pro"/>
                <a:ea typeface="+mn-lt"/>
                <a:cs typeface="+mn-lt"/>
              </a:rPr>
              <a:t>Applications will be open </a:t>
            </a:r>
            <a:r>
              <a:rPr lang="en-GB" sz="1400" b="1">
                <a:solidFill>
                  <a:srgbClr val="2D2767"/>
                </a:solidFill>
                <a:latin typeface="Apercu Pro"/>
                <a:ea typeface="+mn-lt"/>
                <a:cs typeface="+mn-lt"/>
              </a:rPr>
              <a:t>from March 2021</a:t>
            </a:r>
            <a:r>
              <a:rPr lang="en-GB" sz="1400">
                <a:solidFill>
                  <a:srgbClr val="2D2767"/>
                </a:solidFill>
                <a:latin typeface="Apercu Pro"/>
                <a:ea typeface="+mn-lt"/>
                <a:cs typeface="+mn-lt"/>
              </a:rPr>
              <a:t>. </a:t>
            </a:r>
            <a:r>
              <a:rPr lang="en-GB" sz="1400">
                <a:solidFill>
                  <a:srgbClr val="2D2767"/>
                </a:solidFill>
                <a:latin typeface="Apercu Pro"/>
                <a:ea typeface="+mn-lt"/>
                <a:cs typeface="+mn-lt"/>
                <a:hlinkClick r:id="rId7"/>
              </a:rPr>
              <a:t>More guidance</a:t>
            </a:r>
            <a:r>
              <a:rPr lang="en-GB" sz="1400">
                <a:solidFill>
                  <a:srgbClr val="2D2767"/>
                </a:solidFill>
                <a:latin typeface="Apercu Pro"/>
                <a:ea typeface="+mn-lt"/>
                <a:cs typeface="+mn-lt"/>
              </a:rPr>
              <a:t>. </a:t>
            </a:r>
          </a:p>
          <a:p>
            <a:pPr>
              <a:lnSpc>
                <a:spcPts val="1400"/>
              </a:lnSpc>
              <a:spcBef>
                <a:spcPts val="500"/>
              </a:spcBef>
              <a:spcAft>
                <a:spcPts val="500"/>
              </a:spcAft>
            </a:pPr>
            <a:endParaRPr lang="en-GB" sz="1400" b="1">
              <a:solidFill>
                <a:srgbClr val="2D2767"/>
              </a:solidFill>
              <a:latin typeface="Apercu Pro"/>
              <a:ea typeface="+mn-lt"/>
              <a:cs typeface="+mn-lt"/>
            </a:endParaRPr>
          </a:p>
          <a:p>
            <a:pPr marL="285750" indent="-285750">
              <a:lnSpc>
                <a:spcPts val="1400"/>
              </a:lnSpc>
              <a:spcBef>
                <a:spcPts val="500"/>
              </a:spcBef>
              <a:spcAft>
                <a:spcPts val="500"/>
              </a:spcAft>
              <a:buFont typeface="Arial"/>
              <a:buChar char="•"/>
            </a:pPr>
            <a:endParaRPr lang="en-GB" sz="1400">
              <a:cs typeface="Calibri"/>
            </a:endParaRPr>
          </a:p>
          <a:p>
            <a:pPr marL="285750" indent="-285750">
              <a:lnSpc>
                <a:spcPts val="1400"/>
              </a:lnSpc>
              <a:spcBef>
                <a:spcPts val="500"/>
              </a:spcBef>
              <a:spcAft>
                <a:spcPts val="500"/>
              </a:spcAft>
              <a:buFont typeface="Arial"/>
              <a:buChar char="•"/>
            </a:pPr>
            <a:endParaRPr lang="en-GB" sz="1400">
              <a:cs typeface="Calibri"/>
            </a:endParaRPr>
          </a:p>
          <a:p>
            <a:pPr>
              <a:lnSpc>
                <a:spcPts val="1400"/>
              </a:lnSpc>
              <a:spcBef>
                <a:spcPts val="500"/>
              </a:spcBef>
              <a:spcAft>
                <a:spcPts val="500"/>
              </a:spcAft>
            </a:pPr>
            <a:endParaRPr lang="en-GB" sz="1400">
              <a:cs typeface="Calibri"/>
            </a:endParaRPr>
          </a:p>
        </p:txBody>
      </p:sp>
      <p:sp>
        <p:nvSpPr>
          <p:cNvPr id="2" name="TextBox 1">
            <a:extLst>
              <a:ext uri="{FF2B5EF4-FFF2-40B4-BE49-F238E27FC236}">
                <a16:creationId xmlns:a16="http://schemas.microsoft.com/office/drawing/2014/main" id="{A56ED5FB-281A-4CF7-AC82-54F261015B2F}"/>
              </a:ext>
            </a:extLst>
          </p:cNvPr>
          <p:cNvSpPr txBox="1"/>
          <p:nvPr/>
        </p:nvSpPr>
        <p:spPr>
          <a:xfrm>
            <a:off x="343396" y="497083"/>
            <a:ext cx="11512905" cy="584775"/>
          </a:xfrm>
          <a:prstGeom prst="rect">
            <a:avLst/>
          </a:prstGeom>
          <a:noFill/>
        </p:spPr>
        <p:txBody>
          <a:bodyPr wrap="square" lIns="91440" tIns="45720" rIns="91440" bIns="45720" anchor="t">
            <a:spAutoFit/>
          </a:bodyPr>
          <a:lstStyle/>
          <a:p>
            <a:pPr>
              <a:defRPr/>
            </a:pPr>
            <a:r>
              <a:rPr lang="en-GB" sz="3200" b="1" err="1">
                <a:solidFill>
                  <a:srgbClr val="FF003B"/>
                </a:solidFill>
                <a:highlight>
                  <a:srgbClr val="FF003B"/>
                </a:highlight>
                <a:latin typeface="Apercu Pro"/>
                <a:cs typeface="Helvetica"/>
              </a:rPr>
              <a:t>i</a:t>
            </a:r>
            <a:r>
              <a:rPr lang="en-GB" sz="3200" b="1" err="1">
                <a:solidFill>
                  <a:schemeClr val="bg1"/>
                </a:solidFill>
                <a:highlight>
                  <a:srgbClr val="FF003B"/>
                </a:highlight>
                <a:latin typeface="Apercu Pro"/>
                <a:cs typeface="Helvetica"/>
              </a:rPr>
              <a:t>SUPPORT</a:t>
            </a:r>
            <a:r>
              <a:rPr lang="en-GB" sz="3200" b="1">
                <a:solidFill>
                  <a:schemeClr val="bg1"/>
                </a:solidFill>
                <a:highlight>
                  <a:srgbClr val="FF003B"/>
                </a:highlight>
                <a:latin typeface="Apercu Pro"/>
                <a:cs typeface="Helvetica"/>
              </a:rPr>
              <a:t> FOR </a:t>
            </a:r>
            <a:r>
              <a:rPr lang="en-GB" sz="3200" b="1" err="1">
                <a:solidFill>
                  <a:schemeClr val="bg1"/>
                </a:solidFill>
                <a:highlight>
                  <a:srgbClr val="FF003B"/>
                </a:highlight>
                <a:latin typeface="Apercu Pro"/>
                <a:cs typeface="Helvetica"/>
              </a:rPr>
              <a:t>SMEs</a:t>
            </a:r>
            <a:r>
              <a:rPr lang="en-GB" sz="3200" b="1" err="1">
                <a:solidFill>
                  <a:srgbClr val="FF003B"/>
                </a:solidFill>
                <a:highlight>
                  <a:srgbClr val="FF003B"/>
                </a:highlight>
                <a:latin typeface="Apercu Pro"/>
                <a:cs typeface="Helvetica"/>
              </a:rPr>
              <a:t>i</a:t>
            </a:r>
            <a:endParaRPr kumimoji="0" lang="en-GB" sz="3200" b="0" i="0" u="none" strike="noStrike" kern="1200" cap="none" spc="0" normalizeH="0" baseline="0" noProof="0">
              <a:ln>
                <a:noFill/>
              </a:ln>
              <a:solidFill>
                <a:srgbClr val="FF003B"/>
              </a:solidFill>
              <a:effectLst/>
              <a:highlight>
                <a:srgbClr val="FF003B"/>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698172C-4076-40C8-A3F6-5C4DC1DFC586}"/>
              </a:ext>
            </a:extLst>
          </p:cNvPr>
          <p:cNvSpPr/>
          <p:nvPr/>
        </p:nvSpPr>
        <p:spPr>
          <a:xfrm>
            <a:off x="6351462" y="5498355"/>
            <a:ext cx="5425568" cy="1131546"/>
          </a:xfrm>
          <a:prstGeom prst="rect">
            <a:avLst/>
          </a:prstGeom>
          <a:noFill/>
          <a:ln w="28575">
            <a:solidFill>
              <a:srgbClr val="FF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ysClr val="windowText" lastClr="000000"/>
                </a:solidFill>
              </a:ln>
            </a:endParaRPr>
          </a:p>
        </p:txBody>
      </p:sp>
      <p:sp>
        <p:nvSpPr>
          <p:cNvPr id="9" name="TextBox 8">
            <a:extLst>
              <a:ext uri="{FF2B5EF4-FFF2-40B4-BE49-F238E27FC236}">
                <a16:creationId xmlns:a16="http://schemas.microsoft.com/office/drawing/2014/main" id="{8A1475EB-E240-41FD-BBDB-EDB3DC6A0351}"/>
              </a:ext>
            </a:extLst>
          </p:cNvPr>
          <p:cNvSpPr txBox="1"/>
          <p:nvPr/>
        </p:nvSpPr>
        <p:spPr>
          <a:xfrm>
            <a:off x="6439699" y="5615353"/>
            <a:ext cx="5425567" cy="888256"/>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400" b="1">
                <a:solidFill>
                  <a:srgbClr val="FF003B"/>
                </a:solidFill>
                <a:latin typeface="Apercu Pro" panose="020B0503050601040103"/>
                <a:ea typeface="+mn-lt"/>
                <a:cs typeface="+mn-lt"/>
              </a:rPr>
              <a:t>Important to know</a:t>
            </a:r>
          </a:p>
          <a:p>
            <a:pPr fontAlgn="base">
              <a:lnSpc>
                <a:spcPts val="1400"/>
              </a:lnSpc>
              <a:spcBef>
                <a:spcPts val="500"/>
              </a:spcBef>
              <a:spcAft>
                <a:spcPts val="500"/>
              </a:spcAft>
              <a:buClr>
                <a:srgbClr val="E61E42"/>
              </a:buClr>
            </a:pPr>
            <a:r>
              <a:rPr lang="en-GB" sz="1300" b="1">
                <a:solidFill>
                  <a:srgbClr val="2D2767"/>
                </a:solidFill>
                <a:latin typeface="Apercu Pro" panose="020B0503050601040103"/>
                <a:ea typeface="+mn-lt"/>
                <a:cs typeface="+mn-lt"/>
              </a:rPr>
              <a:t>Guidance for SMEs:</a:t>
            </a:r>
            <a:r>
              <a:rPr lang="en-GB" sz="1400" b="1">
                <a:solidFill>
                  <a:srgbClr val="2D2767"/>
                </a:solidFill>
                <a:latin typeface="Apercu Pro" panose="020B0503050601040103"/>
                <a:ea typeface="+mn-lt"/>
                <a:cs typeface="+mn-lt"/>
              </a:rPr>
              <a:t> </a:t>
            </a:r>
            <a:r>
              <a:rPr lang="en-GB" sz="1400">
                <a:ea typeface="+mn-lt"/>
                <a:cs typeface="+mn-lt"/>
                <a:hlinkClick r:id="rId8"/>
              </a:rPr>
              <a:t>gov.uk/guidance/small-and-medium-business-hub</a:t>
            </a:r>
            <a:r>
              <a:rPr lang="en-GB" sz="1400">
                <a:solidFill>
                  <a:srgbClr val="2D2767"/>
                </a:solidFill>
                <a:latin typeface="Apercu Pro" panose="020B0503050601040103"/>
                <a:ea typeface="+mn-lt"/>
                <a:cs typeface="+mn-lt"/>
              </a:rPr>
              <a:t> </a:t>
            </a:r>
          </a:p>
          <a:p>
            <a:pPr fontAlgn="base">
              <a:lnSpc>
                <a:spcPts val="1400"/>
              </a:lnSpc>
              <a:spcBef>
                <a:spcPts val="500"/>
              </a:spcBef>
              <a:spcAft>
                <a:spcPts val="500"/>
              </a:spcAft>
              <a:buClr>
                <a:srgbClr val="E61E42"/>
              </a:buClr>
            </a:pPr>
            <a:r>
              <a:rPr lang="en-GB" sz="1300" b="1">
                <a:solidFill>
                  <a:srgbClr val="2D2767"/>
                </a:solidFill>
                <a:latin typeface="Apercu Pro"/>
              </a:rPr>
              <a:t>Further Support</a:t>
            </a:r>
            <a:r>
              <a:rPr lang="en-GB" sz="1400" b="1">
                <a:solidFill>
                  <a:srgbClr val="2D2767"/>
                </a:solidFill>
                <a:latin typeface="Apercu Pro"/>
              </a:rPr>
              <a:t>:</a:t>
            </a:r>
            <a:r>
              <a:rPr lang="en-GB" sz="1400">
                <a:solidFill>
                  <a:srgbClr val="2D2767"/>
                </a:solidFill>
                <a:latin typeface="Apercu Pro"/>
              </a:rPr>
              <a:t> </a:t>
            </a:r>
            <a:r>
              <a:rPr lang="en-GB" sz="1300">
                <a:solidFill>
                  <a:srgbClr val="2D2767"/>
                </a:solidFill>
                <a:latin typeface="Apercu Pro"/>
              </a:rPr>
              <a:t>helpful links and helplines outlined on </a:t>
            </a:r>
            <a:r>
              <a:rPr lang="en-GB" sz="1300">
                <a:solidFill>
                  <a:srgbClr val="2D2767"/>
                </a:solidFill>
                <a:latin typeface="Apercu Pro"/>
                <a:hlinkClick r:id="rId5" action="ppaction://hlinksldjump"/>
              </a:rPr>
              <a:t>pages 13</a:t>
            </a:r>
            <a:r>
              <a:rPr lang="en-GB" sz="1300">
                <a:solidFill>
                  <a:srgbClr val="2D2767"/>
                </a:solidFill>
                <a:latin typeface="Apercu Pro"/>
              </a:rPr>
              <a:t> &amp; </a:t>
            </a:r>
            <a:r>
              <a:rPr lang="en-GB" sz="1300">
                <a:solidFill>
                  <a:srgbClr val="2D2767"/>
                </a:solidFill>
                <a:latin typeface="Apercu Pro"/>
                <a:hlinkClick r:id="rId6" action="ppaction://hlinksldjump"/>
              </a:rPr>
              <a:t>14</a:t>
            </a:r>
            <a:endParaRPr lang="en-GB" sz="1300">
              <a:solidFill>
                <a:srgbClr val="2D2767"/>
              </a:solidFill>
              <a:latin typeface="Apercu Pro"/>
            </a:endParaRPr>
          </a:p>
        </p:txBody>
      </p:sp>
      <p:sp>
        <p:nvSpPr>
          <p:cNvPr id="3" name="Slide Number Placeholder 2">
            <a:extLst>
              <a:ext uri="{FF2B5EF4-FFF2-40B4-BE49-F238E27FC236}">
                <a16:creationId xmlns:a16="http://schemas.microsoft.com/office/drawing/2014/main" id="{098EABE3-F9FA-453E-90AD-2AE26771AFB5}"/>
              </a:ext>
            </a:extLst>
          </p:cNvPr>
          <p:cNvSpPr>
            <a:spLocks noGrp="1"/>
          </p:cNvSpPr>
          <p:nvPr>
            <p:ph type="sldNum" sz="quarter" idx="12"/>
          </p:nvPr>
        </p:nvSpPr>
        <p:spPr/>
        <p:txBody>
          <a:bodyPr/>
          <a:lstStyle/>
          <a:p>
            <a:fld id="{85194759-C766-4537-A05C-586298C0C997}" type="slidenum">
              <a:rPr lang="en-GB" smtClean="0"/>
              <a:pPr/>
              <a:t>4</a:t>
            </a:fld>
            <a:endParaRPr lang="en-GB"/>
          </a:p>
        </p:txBody>
      </p:sp>
    </p:spTree>
    <p:extLst>
      <p:ext uri="{BB962C8B-B14F-4D97-AF65-F5344CB8AC3E}">
        <p14:creationId xmlns:p14="http://schemas.microsoft.com/office/powerpoint/2010/main" val="81239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CF086E-2B45-44C8-AF5A-F6679D5164C0}"/>
              </a:ext>
            </a:extLst>
          </p:cNvPr>
          <p:cNvSpPr txBox="1"/>
          <p:nvPr/>
        </p:nvSpPr>
        <p:spPr>
          <a:xfrm>
            <a:off x="6351462" y="1417642"/>
            <a:ext cx="5595716" cy="3274807"/>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500" b="1">
                <a:solidFill>
                  <a:srgbClr val="FF003B"/>
                </a:solidFill>
                <a:latin typeface="Apercu Pro" panose="020B0503050601040103"/>
                <a:ea typeface="+mn-lt"/>
                <a:cs typeface="+mn-lt"/>
              </a:rPr>
              <a:t>At the port</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Actions</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b="1">
                <a:solidFill>
                  <a:srgbClr val="2D2767"/>
                </a:solidFill>
                <a:latin typeface="Apercu Pro" panose="020B0503050601040103"/>
                <a:ea typeface="+mn-lt"/>
                <a:cs typeface="+mn-lt"/>
              </a:rPr>
              <a:t>Make the necessary declarations.</a:t>
            </a:r>
          </a:p>
          <a:p>
            <a:pPr fontAlgn="base">
              <a:lnSpc>
                <a:spcPts val="1400"/>
              </a:lnSpc>
              <a:spcBef>
                <a:spcPts val="500"/>
              </a:spcBef>
              <a:spcAft>
                <a:spcPts val="500"/>
              </a:spcAft>
              <a:buClr>
                <a:srgbClr val="E61E42"/>
              </a:buClr>
            </a:pPr>
            <a:r>
              <a:rPr lang="en-GB" sz="1400">
                <a:solidFill>
                  <a:srgbClr val="2D2767"/>
                </a:solidFill>
                <a:latin typeface="Apercu Pro" panose="020B0503050601040103"/>
                <a:ea typeface="+mn-lt"/>
                <a:cs typeface="+mn-lt"/>
              </a:rPr>
              <a:t>If you are handling customs declarations yourself, you will need to arrange inspections for your animal/ plant-based products. </a:t>
            </a:r>
            <a:br>
              <a:rPr lang="en-GB" sz="1400">
                <a:solidFill>
                  <a:srgbClr val="2D2767"/>
                </a:solidFill>
                <a:latin typeface="Apercu Pro" panose="020B0503050601040103"/>
                <a:ea typeface="+mn-lt"/>
                <a:cs typeface="+mn-lt"/>
              </a:rPr>
            </a:br>
            <a:r>
              <a:rPr lang="en-GB" sz="1400">
                <a:solidFill>
                  <a:srgbClr val="2D2767"/>
                </a:solidFill>
                <a:latin typeface="Apercu Pro" panose="020B0503050601040103"/>
                <a:ea typeface="+mn-lt"/>
                <a:cs typeface="+mn-lt"/>
                <a:hlinkClick r:id="rId2"/>
              </a:rPr>
              <a:t>More guidance</a:t>
            </a:r>
            <a:r>
              <a:rPr lang="en-GB" sz="1400">
                <a:solidFill>
                  <a:srgbClr val="2D2767"/>
                </a:solidFill>
                <a:latin typeface="Apercu Pro" panose="020B0503050601040103"/>
                <a:ea typeface="+mn-lt"/>
                <a:cs typeface="+mn-lt"/>
              </a:rPr>
              <a:t>.</a:t>
            </a:r>
          </a:p>
          <a:p>
            <a:pPr fontAlgn="base">
              <a:lnSpc>
                <a:spcPts val="1400"/>
              </a:lnSpc>
              <a:spcBef>
                <a:spcPts val="500"/>
              </a:spcBef>
              <a:spcAft>
                <a:spcPts val="500"/>
              </a:spcAft>
              <a:buClr>
                <a:srgbClr val="E61E42"/>
              </a:buClr>
            </a:pPr>
            <a:endParaRPr lang="en-GB" sz="1500" b="1">
              <a:solidFill>
                <a:srgbClr val="FF003B"/>
              </a:solidFill>
              <a:latin typeface="Apercu Pro" panose="020B0503050601040103"/>
              <a:ea typeface="+mn-lt"/>
              <a:cs typeface="+mn-lt"/>
            </a:endParaRPr>
          </a:p>
          <a:p>
            <a:pPr fontAlgn="base">
              <a:lnSpc>
                <a:spcPts val="1400"/>
              </a:lnSpc>
              <a:spcBef>
                <a:spcPts val="500"/>
              </a:spcBef>
              <a:spcAft>
                <a:spcPts val="500"/>
              </a:spcAft>
              <a:buClr>
                <a:srgbClr val="E61E42"/>
              </a:buClr>
            </a:pPr>
            <a:r>
              <a:rPr lang="en-GB" sz="1500" b="1">
                <a:solidFill>
                  <a:srgbClr val="FF003B"/>
                </a:solidFill>
                <a:latin typeface="Apercu Pro" panose="020B0503050601040103"/>
                <a:ea typeface="+mn-lt"/>
                <a:cs typeface="+mn-lt"/>
              </a:rPr>
              <a:t>Administration</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Actions</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Claim a </a:t>
            </a:r>
            <a:r>
              <a:rPr lang="en-GB" sz="1400" b="1">
                <a:solidFill>
                  <a:srgbClr val="2D2767"/>
                </a:solidFill>
                <a:latin typeface="Apercu Pro" panose="020B0503050601040103"/>
                <a:ea typeface="+mn-lt"/>
                <a:cs typeface="+mn-lt"/>
              </a:rPr>
              <a:t>VAT refund</a:t>
            </a:r>
            <a:r>
              <a:rPr lang="en-GB" sz="1400" b="1">
                <a:solidFill>
                  <a:srgbClr val="002060"/>
                </a:solidFill>
                <a:latin typeface="Apercu Pro"/>
              </a:rPr>
              <a:t>. </a:t>
            </a:r>
            <a:r>
              <a:rPr lang="en-GB" sz="1400">
                <a:solidFill>
                  <a:srgbClr val="002060"/>
                </a:solidFill>
                <a:latin typeface="Apercu Pro"/>
                <a:hlinkClick r:id="rId3"/>
              </a:rPr>
              <a:t>More guidance</a:t>
            </a:r>
            <a:r>
              <a:rPr lang="en-GB" sz="1400">
                <a:solidFill>
                  <a:srgbClr val="002060"/>
                </a:solidFill>
                <a:latin typeface="Apercu Pro"/>
              </a:rPr>
              <a:t>.</a:t>
            </a:r>
            <a:endParaRPr lang="en-GB" sz="1400">
              <a:solidFill>
                <a:srgbClr val="002060"/>
              </a:solidFill>
              <a:latin typeface="Apercu Pro"/>
              <a:cs typeface="Apercu Pro"/>
            </a:endParaRP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Claim a refund if you think you paid the wrong amount of duty or have rejected the imported goods. </a:t>
            </a:r>
            <a:r>
              <a:rPr lang="en-GB" sz="1400">
                <a:solidFill>
                  <a:srgbClr val="002060"/>
                </a:solidFill>
                <a:latin typeface="Apercu Pro"/>
              </a:rPr>
              <a:t> </a:t>
            </a:r>
            <a:r>
              <a:rPr lang="en-GB" sz="1400">
                <a:solidFill>
                  <a:srgbClr val="002060"/>
                </a:solidFill>
                <a:latin typeface="Apercu Pro"/>
                <a:hlinkClick r:id="rId4"/>
              </a:rPr>
              <a:t>More guidance</a:t>
            </a:r>
            <a:r>
              <a:rPr lang="en-GB" sz="1400">
                <a:solidFill>
                  <a:srgbClr val="002060"/>
                </a:solidFill>
                <a:latin typeface="Apercu Pro"/>
              </a:rPr>
              <a:t>. </a:t>
            </a:r>
            <a:endParaRPr lang="en-GB"/>
          </a:p>
        </p:txBody>
      </p:sp>
      <p:sp>
        <p:nvSpPr>
          <p:cNvPr id="5" name="TextBox 4">
            <a:extLst>
              <a:ext uri="{FF2B5EF4-FFF2-40B4-BE49-F238E27FC236}">
                <a16:creationId xmlns:a16="http://schemas.microsoft.com/office/drawing/2014/main" id="{EAD7B8C2-7338-4A96-85AE-A1209706F4E5}"/>
              </a:ext>
            </a:extLst>
          </p:cNvPr>
          <p:cNvSpPr txBox="1"/>
          <p:nvPr/>
        </p:nvSpPr>
        <p:spPr>
          <a:xfrm>
            <a:off x="379361" y="1372111"/>
            <a:ext cx="5632002" cy="4915000"/>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500" b="1">
                <a:solidFill>
                  <a:srgbClr val="FF003B"/>
                </a:solidFill>
                <a:latin typeface="Apercu Pro" panose="020B0503050601040103"/>
                <a:ea typeface="+mn-lt"/>
                <a:cs typeface="+mn-lt"/>
              </a:rPr>
              <a:t>Before you import </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Decisions</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Decide how you’re going to complete </a:t>
            </a:r>
            <a:r>
              <a:rPr lang="en-GB" sz="1400" b="1">
                <a:solidFill>
                  <a:srgbClr val="2D2767"/>
                </a:solidFill>
                <a:latin typeface="Apercu Pro" panose="020B0503050601040103"/>
                <a:ea typeface="+mn-lt"/>
                <a:cs typeface="+mn-lt"/>
              </a:rPr>
              <a:t>customs declarations.</a:t>
            </a:r>
          </a:p>
          <a:p>
            <a:pPr fontAlgn="base">
              <a:lnSpc>
                <a:spcPts val="1400"/>
              </a:lnSpc>
              <a:spcBef>
                <a:spcPts val="500"/>
              </a:spcBef>
              <a:spcAft>
                <a:spcPts val="500"/>
              </a:spcAft>
              <a:buClr>
                <a:srgbClr val="FF003B"/>
              </a:buClr>
            </a:pPr>
            <a:r>
              <a:rPr lang="en-GB" sz="1400">
                <a:solidFill>
                  <a:srgbClr val="2D2767"/>
                </a:solidFill>
                <a:latin typeface="Apercu Pro" panose="020B0503050601040103"/>
                <a:ea typeface="+mn-lt"/>
                <a:cs typeface="+mn-lt"/>
              </a:rPr>
              <a:t>You must make customs declarations for goods coming from EU to UK. Your options are:</a:t>
            </a:r>
          </a:p>
          <a:p>
            <a:pPr marL="742950" lvl="1"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Make declarations yourself. </a:t>
            </a:r>
            <a:r>
              <a:rPr lang="en-GB" sz="1400">
                <a:solidFill>
                  <a:srgbClr val="2D2767"/>
                </a:solidFill>
                <a:latin typeface="Apercu Pro" panose="020B0503050601040103"/>
                <a:ea typeface="+mn-lt"/>
                <a:cs typeface="+mn-lt"/>
                <a:hlinkClick r:id="rId5"/>
              </a:rPr>
              <a:t>More guidance</a:t>
            </a:r>
            <a:r>
              <a:rPr lang="en-GB" sz="1400">
                <a:solidFill>
                  <a:srgbClr val="2D2767"/>
                </a:solidFill>
                <a:latin typeface="Apercu Pro" panose="020B0503050601040103"/>
                <a:ea typeface="+mn-lt"/>
                <a:cs typeface="+mn-lt"/>
              </a:rPr>
              <a:t>.</a:t>
            </a:r>
          </a:p>
          <a:p>
            <a:pPr marL="742950" lvl="1"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Get a specialist to make declarations for you. </a:t>
            </a:r>
            <a:br>
              <a:rPr lang="en-GB" sz="1400">
                <a:solidFill>
                  <a:srgbClr val="2D2767"/>
                </a:solidFill>
                <a:latin typeface="Apercu Pro" panose="020B0503050601040103"/>
                <a:ea typeface="+mn-lt"/>
                <a:cs typeface="+mn-lt"/>
              </a:rPr>
            </a:br>
            <a:r>
              <a:rPr lang="en-GB" sz="1400">
                <a:solidFill>
                  <a:srgbClr val="2D2767"/>
                </a:solidFill>
                <a:latin typeface="Apercu Pro" panose="020B0503050601040103"/>
                <a:ea typeface="+mn-lt"/>
                <a:cs typeface="+mn-lt"/>
                <a:hlinkClick r:id="rId6"/>
              </a:rPr>
              <a:t>More guidance</a:t>
            </a:r>
            <a:r>
              <a:rPr lang="en-GB" sz="1400">
                <a:solidFill>
                  <a:srgbClr val="2D2767"/>
                </a:solidFill>
                <a:latin typeface="Apercu Pro" panose="020B0503050601040103"/>
                <a:ea typeface="+mn-lt"/>
                <a:cs typeface="+mn-lt"/>
              </a:rPr>
              <a:t>.</a:t>
            </a:r>
            <a:endParaRPr lang="en-GB" sz="1400" b="1">
              <a:solidFill>
                <a:srgbClr val="2D2767"/>
              </a:solidFill>
              <a:latin typeface="Apercu Pro" panose="020B0503050601040103"/>
              <a:ea typeface="+mn-lt"/>
              <a:cs typeface="+mn-lt"/>
            </a:endParaRPr>
          </a:p>
          <a:p>
            <a:pPr marL="285750" indent="-285750">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604020202020204" charset="0"/>
                <a:ea typeface="+mn-lt"/>
                <a:cs typeface="+mn-lt"/>
              </a:rPr>
              <a:t>Decide how you will </a:t>
            </a:r>
            <a:r>
              <a:rPr lang="en-GB" sz="1400" b="1">
                <a:solidFill>
                  <a:srgbClr val="2D2767"/>
                </a:solidFill>
                <a:latin typeface="Apercu Pro" panose="020B0604020202020204" charset="0"/>
                <a:ea typeface="+mn-lt"/>
                <a:cs typeface="+mn-lt"/>
              </a:rPr>
              <a:t>account for import VAT</a:t>
            </a:r>
            <a:r>
              <a:rPr lang="en-GB" sz="1400">
                <a:solidFill>
                  <a:srgbClr val="2D2767"/>
                </a:solidFill>
                <a:latin typeface="Apercu Pro" panose="020B0604020202020204" charset="0"/>
                <a:ea typeface="+mn-lt"/>
                <a:cs typeface="+mn-lt"/>
              </a:rPr>
              <a:t> and </a:t>
            </a:r>
            <a:r>
              <a:rPr lang="en-GB" sz="1400" b="1">
                <a:solidFill>
                  <a:srgbClr val="2D2767"/>
                </a:solidFill>
                <a:latin typeface="Apercu Pro" panose="020B0604020202020204" charset="0"/>
                <a:ea typeface="+mn-lt"/>
                <a:cs typeface="+mn-lt"/>
              </a:rPr>
              <a:t>pay customs duty</a:t>
            </a:r>
            <a:r>
              <a:rPr lang="en-GB" sz="1400">
                <a:solidFill>
                  <a:srgbClr val="2D2767"/>
                </a:solidFill>
                <a:latin typeface="Apercu Pro" panose="020B0604020202020204" charset="0"/>
                <a:ea typeface="+mn-lt"/>
                <a:cs typeface="+mn-lt"/>
              </a:rPr>
              <a:t>. </a:t>
            </a:r>
            <a:r>
              <a:rPr lang="en-GB" sz="1400">
                <a:solidFill>
                  <a:srgbClr val="002060"/>
                </a:solidFill>
                <a:latin typeface="Apercu Pro" panose="020B0604020202020204" charset="0"/>
                <a:ea typeface="+mn-lt"/>
                <a:cs typeface="+mn-lt"/>
                <a:hlinkClick r:id="rId7"/>
              </a:rPr>
              <a:t>More guidance</a:t>
            </a:r>
            <a:r>
              <a:rPr lang="en-GB" sz="1400">
                <a:solidFill>
                  <a:srgbClr val="002060"/>
                </a:solidFill>
                <a:latin typeface="Apercu Pro" panose="020B0604020202020204" charset="0"/>
                <a:ea typeface="+mn-lt"/>
                <a:cs typeface="+mn-lt"/>
              </a:rPr>
              <a:t>.</a:t>
            </a:r>
            <a:endParaRPr lang="en-GB" sz="1400" b="1">
              <a:solidFill>
                <a:srgbClr val="2D2767"/>
              </a:solidFill>
              <a:latin typeface="Apercu Pro" panose="020B0604020202020204" charset="0"/>
              <a:ea typeface="+mn-lt"/>
              <a:cs typeface="+mn-lt"/>
            </a:endParaRP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Actions</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Ensure</a:t>
            </a:r>
            <a:r>
              <a:rPr lang="en-GB" sz="1400" i="0">
                <a:solidFill>
                  <a:srgbClr val="2D2767"/>
                </a:solidFill>
                <a:effectLst/>
                <a:latin typeface="Apercu Pro"/>
              </a:rPr>
              <a:t> you have a </a:t>
            </a:r>
            <a:r>
              <a:rPr lang="en-GB" sz="1400" b="1">
                <a:solidFill>
                  <a:srgbClr val="2D2767"/>
                </a:solidFill>
                <a:latin typeface="Apercu Pro"/>
              </a:rPr>
              <a:t>GB Economic Operator Registration and Identification </a:t>
            </a:r>
            <a:r>
              <a:rPr lang="en-GB" sz="1400">
                <a:solidFill>
                  <a:srgbClr val="2D2767"/>
                </a:solidFill>
                <a:latin typeface="Apercu Pro"/>
              </a:rPr>
              <a:t>(EORI) number</a:t>
            </a:r>
            <a:r>
              <a:rPr lang="en-GB" sz="1400" b="1">
                <a:solidFill>
                  <a:srgbClr val="2D2767"/>
                </a:solidFill>
                <a:latin typeface="Apercu Pro"/>
              </a:rPr>
              <a:t>. </a:t>
            </a:r>
            <a:r>
              <a:rPr lang="en-GB" sz="1400" b="0" i="0">
                <a:solidFill>
                  <a:srgbClr val="2D2767"/>
                </a:solidFill>
                <a:effectLst/>
                <a:latin typeface="Apercu Pro"/>
              </a:rPr>
              <a:t>Register for free </a:t>
            </a:r>
            <a:r>
              <a:rPr lang="en-GB" sz="1400" b="0" i="0" u="sng" strike="noStrike">
                <a:solidFill>
                  <a:srgbClr val="0000FF"/>
                </a:solidFill>
                <a:effectLst/>
                <a:latin typeface="Apercu Pro"/>
                <a:hlinkClick r:id="rId8"/>
              </a:rPr>
              <a:t>here</a:t>
            </a:r>
            <a:r>
              <a:rPr lang="en-GB" sz="1400" b="0" i="0">
                <a:solidFill>
                  <a:srgbClr val="002060"/>
                </a:solidFill>
                <a:effectLst/>
                <a:latin typeface="Apercu Pro"/>
              </a:rPr>
              <a:t>.  </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002060"/>
                </a:solidFill>
                <a:latin typeface="Apercu Pro"/>
              </a:rPr>
              <a:t>Obtain the </a:t>
            </a:r>
            <a:r>
              <a:rPr lang="en-GB" sz="1400" b="1">
                <a:solidFill>
                  <a:srgbClr val="002060"/>
                </a:solidFill>
                <a:latin typeface="Apercu Pro"/>
              </a:rPr>
              <a:t>necessary licenses for the imported goods</a:t>
            </a:r>
            <a:r>
              <a:rPr lang="en-GB" sz="1400">
                <a:solidFill>
                  <a:srgbClr val="002060"/>
                </a:solidFill>
                <a:latin typeface="Apercu Pro"/>
              </a:rPr>
              <a:t>, if necessary.</a:t>
            </a:r>
            <a:r>
              <a:rPr lang="en-GB" sz="1400" b="1">
                <a:solidFill>
                  <a:srgbClr val="002060"/>
                </a:solidFill>
                <a:latin typeface="Apercu Pro"/>
              </a:rPr>
              <a:t> </a:t>
            </a:r>
            <a:r>
              <a:rPr lang="en-GB" sz="1400">
                <a:solidFill>
                  <a:srgbClr val="002060"/>
                </a:solidFill>
                <a:latin typeface="Apercu Pro"/>
                <a:hlinkClick r:id="rId9"/>
              </a:rPr>
              <a:t>More guidance</a:t>
            </a:r>
            <a:r>
              <a:rPr lang="en-GB" sz="1400">
                <a:solidFill>
                  <a:srgbClr val="002060"/>
                </a:solidFill>
                <a:latin typeface="Apercu Pro"/>
              </a:rPr>
              <a:t>.</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002060"/>
                </a:solidFill>
                <a:latin typeface="Apercu Pro"/>
              </a:rPr>
              <a:t>Ensure the goods are correctly labelled/ marked. </a:t>
            </a:r>
            <a:r>
              <a:rPr lang="en-GB" sz="1400">
                <a:solidFill>
                  <a:srgbClr val="002060"/>
                </a:solidFill>
                <a:latin typeface="Apercu Pro"/>
                <a:hlinkClick r:id="rId10"/>
              </a:rPr>
              <a:t>More guidance</a:t>
            </a:r>
            <a:r>
              <a:rPr lang="en-GB" sz="1400">
                <a:solidFill>
                  <a:srgbClr val="002060"/>
                </a:solidFill>
                <a:latin typeface="Apercu Pro"/>
              </a:rPr>
              <a:t>.</a:t>
            </a:r>
          </a:p>
          <a:p>
            <a:pPr marL="285750" indent="-285750">
              <a:lnSpc>
                <a:spcPts val="1400"/>
              </a:lnSpc>
              <a:spcBef>
                <a:spcPts val="500"/>
              </a:spcBef>
              <a:spcAft>
                <a:spcPts val="500"/>
              </a:spcAft>
              <a:buClr>
                <a:srgbClr val="FF003B"/>
              </a:buClr>
              <a:buFont typeface="Arial" panose="020B0604020202020204" pitchFamily="34" charset="0"/>
              <a:buChar char="•"/>
            </a:pPr>
            <a:r>
              <a:rPr lang="en-GB" sz="1400">
                <a:solidFill>
                  <a:srgbClr val="002060"/>
                </a:solidFill>
                <a:latin typeface="Apercu Pro"/>
              </a:rPr>
              <a:t>Ensure EU suppliers can establish the origins of goods (Rules of Origin) and make an exporter's declaration so your goods can enter the UK tariff-free. </a:t>
            </a:r>
            <a:r>
              <a:rPr lang="en-GB" sz="1400">
                <a:solidFill>
                  <a:srgbClr val="002060"/>
                </a:solidFill>
                <a:latin typeface="Apercu Pro"/>
                <a:hlinkClick r:id="rId11"/>
              </a:rPr>
              <a:t>More guidance</a:t>
            </a:r>
            <a:r>
              <a:rPr lang="en-GB" sz="1400">
                <a:solidFill>
                  <a:srgbClr val="002060"/>
                </a:solidFill>
                <a:latin typeface="Apercu Pro"/>
              </a:rPr>
              <a:t>.</a:t>
            </a:r>
          </a:p>
        </p:txBody>
      </p:sp>
      <p:sp>
        <p:nvSpPr>
          <p:cNvPr id="2" name="TextBox 1">
            <a:extLst>
              <a:ext uri="{FF2B5EF4-FFF2-40B4-BE49-F238E27FC236}">
                <a16:creationId xmlns:a16="http://schemas.microsoft.com/office/drawing/2014/main" id="{A56ED5FB-281A-4CF7-AC82-54F261015B2F}"/>
              </a:ext>
            </a:extLst>
          </p:cNvPr>
          <p:cNvSpPr txBox="1"/>
          <p:nvPr/>
        </p:nvSpPr>
        <p:spPr>
          <a:xfrm>
            <a:off x="343396" y="497083"/>
            <a:ext cx="11512905" cy="584775"/>
          </a:xfrm>
          <a:prstGeom prst="rect">
            <a:avLst/>
          </a:prstGeom>
          <a:noFill/>
        </p:spPr>
        <p:txBody>
          <a:bodyPr wrap="square" lIns="91440" tIns="45720" rIns="91440" bIns="45720" anchor="t">
            <a:spAutoFit/>
          </a:bodyPr>
          <a:lstStyle/>
          <a:p>
            <a:pPr>
              <a:defRPr/>
            </a:pPr>
            <a:r>
              <a:rPr lang="en-GB" sz="3200" b="1" err="1">
                <a:solidFill>
                  <a:srgbClr val="FF003B"/>
                </a:solidFill>
                <a:highlight>
                  <a:srgbClr val="FF003B"/>
                </a:highlight>
                <a:latin typeface="Apercu Pro"/>
                <a:cs typeface="Helvetica"/>
              </a:rPr>
              <a:t>i</a:t>
            </a:r>
            <a:r>
              <a:rPr lang="en-GB" sz="3200" b="1" err="1">
                <a:solidFill>
                  <a:schemeClr val="bg1"/>
                </a:solidFill>
                <a:highlight>
                  <a:srgbClr val="FF003B"/>
                </a:highlight>
                <a:latin typeface="Apercu Pro"/>
                <a:cs typeface="Helvetica"/>
              </a:rPr>
              <a:t>IMPORTING</a:t>
            </a:r>
            <a:r>
              <a:rPr lang="en-GB" sz="3200" b="1">
                <a:solidFill>
                  <a:schemeClr val="bg1"/>
                </a:solidFill>
                <a:highlight>
                  <a:srgbClr val="FF003B"/>
                </a:highlight>
                <a:latin typeface="Apercu Pro"/>
                <a:cs typeface="Helvetica"/>
              </a:rPr>
              <a:t> GOODS FROM THE </a:t>
            </a:r>
            <a:r>
              <a:rPr lang="en-GB" sz="3200" b="1" err="1">
                <a:solidFill>
                  <a:schemeClr val="bg1"/>
                </a:solidFill>
                <a:highlight>
                  <a:srgbClr val="FF003B"/>
                </a:highlight>
                <a:latin typeface="Apercu Pro"/>
                <a:cs typeface="Helvetica"/>
              </a:rPr>
              <a:t>EU</a:t>
            </a:r>
            <a:r>
              <a:rPr lang="en-GB" sz="3200" b="1" err="1">
                <a:solidFill>
                  <a:srgbClr val="FF003B"/>
                </a:solidFill>
                <a:highlight>
                  <a:srgbClr val="FF003B"/>
                </a:highlight>
                <a:latin typeface="Apercu Pro"/>
                <a:cs typeface="Helvetica"/>
              </a:rPr>
              <a:t>i</a:t>
            </a:r>
            <a:endParaRPr kumimoji="0" lang="en-GB" sz="3200" b="0" i="0" u="none" strike="noStrike" kern="1200" cap="none" spc="0" normalizeH="0" baseline="0" noProof="0">
              <a:ln>
                <a:noFill/>
              </a:ln>
              <a:solidFill>
                <a:srgbClr val="FF003B"/>
              </a:solidFill>
              <a:effectLst/>
              <a:highlight>
                <a:srgbClr val="FF003B"/>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698172C-4076-40C8-A3F6-5C4DC1DFC586}"/>
              </a:ext>
            </a:extLst>
          </p:cNvPr>
          <p:cNvSpPr/>
          <p:nvPr/>
        </p:nvSpPr>
        <p:spPr>
          <a:xfrm>
            <a:off x="6351462" y="5539123"/>
            <a:ext cx="5425568" cy="1090778"/>
          </a:xfrm>
          <a:prstGeom prst="rect">
            <a:avLst/>
          </a:prstGeom>
          <a:noFill/>
          <a:ln w="28575">
            <a:solidFill>
              <a:srgbClr val="FF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ysClr val="windowText" lastClr="000000"/>
                </a:solidFill>
              </a:ln>
            </a:endParaRPr>
          </a:p>
        </p:txBody>
      </p:sp>
      <p:sp>
        <p:nvSpPr>
          <p:cNvPr id="9" name="TextBox 8">
            <a:extLst>
              <a:ext uri="{FF2B5EF4-FFF2-40B4-BE49-F238E27FC236}">
                <a16:creationId xmlns:a16="http://schemas.microsoft.com/office/drawing/2014/main" id="{8A1475EB-E240-41FD-BBDB-EDB3DC6A0351}"/>
              </a:ext>
            </a:extLst>
          </p:cNvPr>
          <p:cNvSpPr txBox="1"/>
          <p:nvPr/>
        </p:nvSpPr>
        <p:spPr>
          <a:xfrm>
            <a:off x="6439699" y="5610977"/>
            <a:ext cx="5425567" cy="888256"/>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400" b="1">
                <a:solidFill>
                  <a:srgbClr val="FF003B"/>
                </a:solidFill>
                <a:latin typeface="Apercu Pro" panose="020B0503050601040103"/>
                <a:ea typeface="+mn-lt"/>
                <a:cs typeface="+mn-lt"/>
              </a:rPr>
              <a:t>Important to know</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Step by step summary: </a:t>
            </a:r>
            <a:r>
              <a:rPr lang="en-GB" sz="1400">
                <a:solidFill>
                  <a:srgbClr val="2D2767"/>
                </a:solidFill>
                <a:latin typeface="Apercu Pro" panose="020B0503050601040103"/>
                <a:ea typeface="+mn-lt"/>
                <a:cs typeface="+mn-lt"/>
                <a:hlinkClick r:id="rId9"/>
              </a:rPr>
              <a:t>www.gov.uk/import-goods-into-uk</a:t>
            </a:r>
            <a:r>
              <a:rPr lang="en-GB" sz="1400">
                <a:solidFill>
                  <a:srgbClr val="2D2767"/>
                </a:solidFill>
                <a:latin typeface="Apercu Pro" panose="020B0503050601040103"/>
                <a:ea typeface="+mn-lt"/>
                <a:cs typeface="+mn-lt"/>
              </a:rPr>
              <a:t> </a:t>
            </a:r>
          </a:p>
          <a:p>
            <a:pPr fontAlgn="base">
              <a:lnSpc>
                <a:spcPts val="1400"/>
              </a:lnSpc>
              <a:spcBef>
                <a:spcPts val="500"/>
              </a:spcBef>
              <a:spcAft>
                <a:spcPts val="500"/>
              </a:spcAft>
              <a:buClr>
                <a:srgbClr val="E61E42"/>
              </a:buClr>
            </a:pPr>
            <a:r>
              <a:rPr lang="en-GB" sz="1400">
                <a:solidFill>
                  <a:srgbClr val="2D2767"/>
                </a:solidFill>
                <a:latin typeface="Apercu Pro"/>
              </a:rPr>
              <a:t>Tool for checking tariffs, taxes and rules of trade: </a:t>
            </a:r>
            <a:r>
              <a:rPr lang="en-GB" sz="1400">
                <a:solidFill>
                  <a:srgbClr val="2D2767"/>
                </a:solidFill>
                <a:latin typeface="Apercu Pro"/>
                <a:hlinkClick r:id="rId12"/>
              </a:rPr>
              <a:t>gov.uk</a:t>
            </a:r>
            <a:r>
              <a:rPr lang="en-GB" sz="1400">
                <a:solidFill>
                  <a:srgbClr val="2D2767"/>
                </a:solidFill>
                <a:latin typeface="Apercu Pro"/>
              </a:rPr>
              <a:t>.</a:t>
            </a:r>
          </a:p>
        </p:txBody>
      </p:sp>
      <p:pic>
        <p:nvPicPr>
          <p:cNvPr id="10" name="Graphic 9" descr="Checkbox Checked with solid fill">
            <a:extLst>
              <a:ext uri="{FF2B5EF4-FFF2-40B4-BE49-F238E27FC236}">
                <a16:creationId xmlns:a16="http://schemas.microsoft.com/office/drawing/2014/main" id="{7CACB9CE-07D5-417B-9B15-1D34F1CCCC1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8520" y="1323543"/>
            <a:ext cx="294705" cy="294705"/>
          </a:xfrm>
          <a:prstGeom prst="rect">
            <a:avLst/>
          </a:prstGeom>
        </p:spPr>
      </p:pic>
      <p:pic>
        <p:nvPicPr>
          <p:cNvPr id="11" name="Graphic 10" descr="Checkbox Checked with solid fill">
            <a:extLst>
              <a:ext uri="{FF2B5EF4-FFF2-40B4-BE49-F238E27FC236}">
                <a16:creationId xmlns:a16="http://schemas.microsoft.com/office/drawing/2014/main" id="{6996B8C3-DE9D-4270-8F8A-DC35319248E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05071" y="1368589"/>
            <a:ext cx="294705" cy="294705"/>
          </a:xfrm>
          <a:prstGeom prst="rect">
            <a:avLst/>
          </a:prstGeom>
        </p:spPr>
      </p:pic>
      <p:pic>
        <p:nvPicPr>
          <p:cNvPr id="12" name="Graphic 11" descr="Checkbox Checked with solid fill">
            <a:extLst>
              <a:ext uri="{FF2B5EF4-FFF2-40B4-BE49-F238E27FC236}">
                <a16:creationId xmlns:a16="http://schemas.microsoft.com/office/drawing/2014/main" id="{1340EA08-6889-4682-9700-9C8C1C6A24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03273" y="3256632"/>
            <a:ext cx="294705" cy="294705"/>
          </a:xfrm>
          <a:prstGeom prst="rect">
            <a:avLst/>
          </a:prstGeom>
        </p:spPr>
      </p:pic>
      <p:sp>
        <p:nvSpPr>
          <p:cNvPr id="3" name="Slide Number Placeholder 2">
            <a:extLst>
              <a:ext uri="{FF2B5EF4-FFF2-40B4-BE49-F238E27FC236}">
                <a16:creationId xmlns:a16="http://schemas.microsoft.com/office/drawing/2014/main" id="{2B947775-D0EE-4E2F-B3C7-EFA1089D1A51}"/>
              </a:ext>
            </a:extLst>
          </p:cNvPr>
          <p:cNvSpPr>
            <a:spLocks noGrp="1"/>
          </p:cNvSpPr>
          <p:nvPr>
            <p:ph type="sldNum" sz="quarter" idx="12"/>
          </p:nvPr>
        </p:nvSpPr>
        <p:spPr/>
        <p:txBody>
          <a:bodyPr/>
          <a:lstStyle/>
          <a:p>
            <a:fld id="{85194759-C766-4537-A05C-586298C0C997}" type="slidenum">
              <a:rPr lang="en-GB" smtClean="0"/>
              <a:pPr/>
              <a:t>5</a:t>
            </a:fld>
            <a:endParaRPr lang="en-GB"/>
          </a:p>
        </p:txBody>
      </p:sp>
    </p:spTree>
    <p:extLst>
      <p:ext uri="{BB962C8B-B14F-4D97-AF65-F5344CB8AC3E}">
        <p14:creationId xmlns:p14="http://schemas.microsoft.com/office/powerpoint/2010/main" val="164641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D7B8C2-7338-4A96-85AE-A1209706F4E5}"/>
              </a:ext>
            </a:extLst>
          </p:cNvPr>
          <p:cNvSpPr txBox="1"/>
          <p:nvPr/>
        </p:nvSpPr>
        <p:spPr>
          <a:xfrm>
            <a:off x="378000" y="1371600"/>
            <a:ext cx="5228164" cy="5145832"/>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500" b="1">
                <a:solidFill>
                  <a:srgbClr val="FF003B"/>
                </a:solidFill>
                <a:latin typeface="Apercu Pro" panose="020B0503050601040103"/>
                <a:ea typeface="+mn-lt"/>
                <a:cs typeface="+mn-lt"/>
              </a:rPr>
              <a:t>Before you export </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Decisions</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b="1">
                <a:solidFill>
                  <a:srgbClr val="2D2767"/>
                </a:solidFill>
                <a:latin typeface="Apercu Pro" panose="020B0503050601040103"/>
                <a:ea typeface="+mn-lt"/>
                <a:cs typeface="+mn-lt"/>
              </a:rPr>
              <a:t>Decide how you’re going to complete customs declarations. </a:t>
            </a:r>
            <a:r>
              <a:rPr lang="en-GB" sz="1400">
                <a:solidFill>
                  <a:srgbClr val="2D2767"/>
                </a:solidFill>
                <a:latin typeface="Apercu Pro" panose="020B0503050601040103"/>
                <a:ea typeface="+mn-lt"/>
                <a:cs typeface="+mn-lt"/>
              </a:rPr>
              <a:t>You must make customs declarations for goods going from UK to EU. Your options are:</a:t>
            </a:r>
          </a:p>
          <a:p>
            <a:pPr marL="742950" lvl="1"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Making declarations yourself. </a:t>
            </a:r>
            <a:r>
              <a:rPr lang="en-GB" sz="1400">
                <a:solidFill>
                  <a:srgbClr val="2D2767"/>
                </a:solidFill>
                <a:latin typeface="Apercu Pro" panose="020B0503050601040103"/>
                <a:ea typeface="+mn-lt"/>
                <a:cs typeface="+mn-lt"/>
                <a:hlinkClick r:id="rId3"/>
              </a:rPr>
              <a:t>More guidance</a:t>
            </a:r>
            <a:r>
              <a:rPr lang="en-GB" sz="1400">
                <a:solidFill>
                  <a:srgbClr val="2D2767"/>
                </a:solidFill>
                <a:latin typeface="Apercu Pro" panose="020B0503050601040103"/>
                <a:ea typeface="+mn-lt"/>
                <a:cs typeface="+mn-lt"/>
              </a:rPr>
              <a:t>.</a:t>
            </a:r>
          </a:p>
          <a:p>
            <a:pPr marL="742950" lvl="1"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Specialists can make declarations for you. </a:t>
            </a:r>
            <a:r>
              <a:rPr lang="en-GB" sz="1400">
                <a:solidFill>
                  <a:srgbClr val="2D2767"/>
                </a:solidFill>
                <a:latin typeface="Apercu Pro" panose="020B0503050601040103"/>
                <a:ea typeface="+mn-lt"/>
                <a:cs typeface="+mn-lt"/>
                <a:hlinkClick r:id="rId4"/>
              </a:rPr>
              <a:t>More guidance</a:t>
            </a:r>
            <a:r>
              <a:rPr lang="en-GB" sz="1400">
                <a:solidFill>
                  <a:srgbClr val="2D2767"/>
                </a:solidFill>
                <a:latin typeface="Apercu Pro" panose="020B0503050601040103"/>
                <a:ea typeface="+mn-lt"/>
                <a:cs typeface="+mn-lt"/>
              </a:rPr>
              <a:t>.</a:t>
            </a:r>
            <a:endParaRPr lang="en-GB" sz="1400" b="1">
              <a:solidFill>
                <a:srgbClr val="2D2767"/>
              </a:solidFill>
              <a:latin typeface="Apercu Pro" panose="020B0503050601040103"/>
              <a:ea typeface="+mn-lt"/>
              <a:cs typeface="+mn-lt"/>
            </a:endParaRPr>
          </a:p>
          <a:p>
            <a:pPr marL="285750" indent="-285750">
              <a:lnSpc>
                <a:spcPts val="1400"/>
              </a:lnSpc>
              <a:spcBef>
                <a:spcPts val="500"/>
              </a:spcBef>
              <a:spcAft>
                <a:spcPts val="500"/>
              </a:spcAft>
              <a:buClr>
                <a:srgbClr val="FF003B"/>
              </a:buClr>
              <a:buFont typeface="Arial" panose="020B0604020202020204" pitchFamily="34" charset="0"/>
              <a:buChar char="•"/>
            </a:pPr>
            <a:r>
              <a:rPr lang="en-GB" sz="1400" b="1">
                <a:solidFill>
                  <a:srgbClr val="2D2767"/>
                </a:solidFill>
                <a:latin typeface="Apercu Pro" panose="020B0503050601040103"/>
                <a:ea typeface="+mn-lt"/>
                <a:cs typeface="+mn-lt"/>
              </a:rPr>
              <a:t>Decide how you will account for VAT. </a:t>
            </a:r>
            <a:r>
              <a:rPr lang="en-GB" sz="1400">
                <a:solidFill>
                  <a:srgbClr val="002060"/>
                </a:solidFill>
                <a:latin typeface="Apercu Pro"/>
                <a:ea typeface="+mn-lt"/>
                <a:cs typeface="+mn-lt"/>
              </a:rPr>
              <a:t>Find out how and when you can apply for zero-rated VAT to exported goods, guidance can be found.</a:t>
            </a:r>
            <a:r>
              <a:rPr lang="en-GB" sz="1400">
                <a:solidFill>
                  <a:srgbClr val="2D2767"/>
                </a:solidFill>
                <a:latin typeface="Apercu Pro"/>
                <a:ea typeface="+mn-lt"/>
                <a:cs typeface="+mn-lt"/>
              </a:rPr>
              <a:t> </a:t>
            </a:r>
            <a:r>
              <a:rPr lang="en-GB" sz="1400">
                <a:solidFill>
                  <a:srgbClr val="2D2767"/>
                </a:solidFill>
                <a:latin typeface="Apercu Pro"/>
                <a:ea typeface="+mn-lt"/>
                <a:cs typeface="+mn-lt"/>
                <a:hlinkClick r:id="rId5"/>
              </a:rPr>
              <a:t>More guidance</a:t>
            </a:r>
            <a:r>
              <a:rPr lang="en-GB" sz="1400">
                <a:solidFill>
                  <a:srgbClr val="2D2767"/>
                </a:solidFill>
                <a:latin typeface="Apercu Pro"/>
                <a:ea typeface="+mn-lt"/>
                <a:cs typeface="+mn-lt"/>
              </a:rPr>
              <a:t>.</a:t>
            </a:r>
          </a:p>
          <a:p>
            <a:pPr marL="285750" indent="-285750">
              <a:lnSpc>
                <a:spcPts val="1400"/>
              </a:lnSpc>
              <a:spcBef>
                <a:spcPts val="500"/>
              </a:spcBef>
              <a:spcAft>
                <a:spcPts val="500"/>
              </a:spcAft>
              <a:buClr>
                <a:srgbClr val="FF003B"/>
              </a:buClr>
              <a:buFont typeface="Arial" panose="020B0604020202020204" pitchFamily="34" charset="0"/>
              <a:buChar char="•"/>
            </a:pPr>
            <a:r>
              <a:rPr lang="en-GB" sz="1400">
                <a:solidFill>
                  <a:srgbClr val="002060"/>
                </a:solidFill>
                <a:latin typeface="Apercu Pro"/>
                <a:ea typeface="+mn-lt"/>
                <a:cs typeface="+mn-lt"/>
              </a:rPr>
              <a:t>Ensure shipping responsibilities are written down and clearly understood, including </a:t>
            </a:r>
            <a:r>
              <a:rPr lang="en-GB" sz="1400" b="1">
                <a:solidFill>
                  <a:srgbClr val="002060"/>
                </a:solidFill>
                <a:latin typeface="Apercu Pro"/>
                <a:ea typeface="+mn-lt"/>
                <a:cs typeface="+mn-lt"/>
              </a:rPr>
              <a:t>commercial terms</a:t>
            </a:r>
            <a:r>
              <a:rPr lang="en-GB" sz="1400">
                <a:solidFill>
                  <a:srgbClr val="002060"/>
                </a:solidFill>
                <a:latin typeface="Apercu Pro"/>
                <a:ea typeface="+mn-lt"/>
                <a:cs typeface="+mn-lt"/>
              </a:rPr>
              <a:t>. </a:t>
            </a:r>
            <a:r>
              <a:rPr lang="en-GB" sz="1400">
                <a:solidFill>
                  <a:srgbClr val="002060"/>
                </a:solidFill>
                <a:latin typeface="Apercu Pro"/>
                <a:ea typeface="+mn-lt"/>
                <a:cs typeface="+mn-lt"/>
                <a:hlinkClick r:id="rId6"/>
              </a:rPr>
              <a:t>More guidance</a:t>
            </a:r>
            <a:r>
              <a:rPr lang="en-GB" sz="1400">
                <a:solidFill>
                  <a:srgbClr val="002060"/>
                </a:solidFill>
                <a:latin typeface="Apercu Pro"/>
                <a:ea typeface="+mn-lt"/>
                <a:cs typeface="+mn-lt"/>
              </a:rPr>
              <a:t>.</a:t>
            </a:r>
            <a:endParaRPr lang="en-GB" sz="1400">
              <a:solidFill>
                <a:srgbClr val="002060"/>
              </a:solidFill>
              <a:latin typeface="Apercu Pro"/>
              <a:ea typeface="+mn-lt"/>
              <a:cs typeface="+mn-lt"/>
              <a:hlinkClick r:id="rId6"/>
            </a:endParaRP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Actions</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Ensure</a:t>
            </a:r>
            <a:r>
              <a:rPr lang="en-GB" sz="1400" i="0">
                <a:solidFill>
                  <a:srgbClr val="2D2767"/>
                </a:solidFill>
                <a:effectLst/>
                <a:latin typeface="Apercu Pro"/>
              </a:rPr>
              <a:t> you have a </a:t>
            </a:r>
            <a:r>
              <a:rPr lang="en-GB" sz="1400" b="1">
                <a:solidFill>
                  <a:srgbClr val="2D2767"/>
                </a:solidFill>
                <a:latin typeface="Apercu Pro"/>
              </a:rPr>
              <a:t>GB Economic Operator Registration and Identification (EORI) number. </a:t>
            </a:r>
            <a:r>
              <a:rPr lang="en-GB" sz="1400" b="0" i="0">
                <a:solidFill>
                  <a:srgbClr val="2D2767"/>
                </a:solidFill>
                <a:effectLst/>
                <a:latin typeface="Apercu Pro"/>
              </a:rPr>
              <a:t>Register for free </a:t>
            </a:r>
            <a:r>
              <a:rPr lang="en-GB" sz="1400" b="0" i="0" u="sng" strike="noStrike">
                <a:solidFill>
                  <a:srgbClr val="0000FF"/>
                </a:solidFill>
                <a:effectLst/>
                <a:latin typeface="Apercu Pro"/>
                <a:hlinkClick r:id="rId7"/>
              </a:rPr>
              <a:t>here</a:t>
            </a:r>
            <a:r>
              <a:rPr lang="en-GB" sz="1400" b="0" i="0">
                <a:solidFill>
                  <a:srgbClr val="002060"/>
                </a:solidFill>
                <a:effectLst/>
                <a:latin typeface="Apercu Pro"/>
              </a:rPr>
              <a:t>.  </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b="1">
                <a:solidFill>
                  <a:srgbClr val="002060"/>
                </a:solidFill>
                <a:latin typeface="Apercu Pro"/>
              </a:rPr>
              <a:t>Ensure the goods are correctly labelled/ marked. </a:t>
            </a:r>
            <a:r>
              <a:rPr lang="en-GB" sz="1400">
                <a:solidFill>
                  <a:srgbClr val="002060"/>
                </a:solidFill>
                <a:latin typeface="Apercu Pro"/>
                <a:hlinkClick r:id="rId8"/>
              </a:rPr>
              <a:t>More guidance</a:t>
            </a:r>
            <a:r>
              <a:rPr lang="en-GB" sz="1400">
                <a:solidFill>
                  <a:srgbClr val="002060"/>
                </a:solidFill>
                <a:latin typeface="Apercu Pro"/>
              </a:rPr>
              <a:t>.</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b="1">
                <a:solidFill>
                  <a:srgbClr val="002060"/>
                </a:solidFill>
                <a:latin typeface="Apercu Pro"/>
              </a:rPr>
              <a:t>Prepare your customer. </a:t>
            </a:r>
            <a:r>
              <a:rPr lang="en-GB" sz="1400">
                <a:solidFill>
                  <a:srgbClr val="002060"/>
                </a:solidFill>
                <a:latin typeface="Apercu Pro"/>
              </a:rPr>
              <a:t>Ensure your trading partner has taken steps to receive your goods, outlined </a:t>
            </a:r>
            <a:r>
              <a:rPr lang="en-GB" sz="1400">
                <a:solidFill>
                  <a:srgbClr val="002060"/>
                </a:solidFill>
                <a:latin typeface="Apercu Pro"/>
                <a:hlinkClick r:id="rId9"/>
              </a:rPr>
              <a:t>here</a:t>
            </a:r>
            <a:r>
              <a:rPr lang="en-GB" sz="1400">
                <a:solidFill>
                  <a:srgbClr val="002060"/>
                </a:solidFill>
                <a:latin typeface="Apercu Pro"/>
              </a:rPr>
              <a:t>. They may need a license or certificate to import some types of goods. </a:t>
            </a:r>
            <a:endParaRPr lang="en-GB" sz="1400" b="1">
              <a:solidFill>
                <a:srgbClr val="FF003B"/>
              </a:solidFill>
              <a:latin typeface="Apercu Pro"/>
            </a:endParaRPr>
          </a:p>
        </p:txBody>
      </p:sp>
      <p:sp>
        <p:nvSpPr>
          <p:cNvPr id="6" name="TextBox 5">
            <a:extLst>
              <a:ext uri="{FF2B5EF4-FFF2-40B4-BE49-F238E27FC236}">
                <a16:creationId xmlns:a16="http://schemas.microsoft.com/office/drawing/2014/main" id="{DDCF086E-2B45-44C8-AF5A-F6679D5164C0}"/>
              </a:ext>
            </a:extLst>
          </p:cNvPr>
          <p:cNvSpPr txBox="1"/>
          <p:nvPr/>
        </p:nvSpPr>
        <p:spPr>
          <a:xfrm>
            <a:off x="6350401" y="1371600"/>
            <a:ext cx="5841600" cy="4413709"/>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500" b="1">
                <a:solidFill>
                  <a:srgbClr val="FF003B"/>
                </a:solidFill>
                <a:latin typeface="Apercu Pro" panose="020B0503050601040103"/>
                <a:ea typeface="+mn-lt"/>
                <a:cs typeface="+mn-lt"/>
              </a:rPr>
              <a:t>For each consignment</a:t>
            </a:r>
          </a:p>
          <a:p>
            <a:pPr>
              <a:lnSpc>
                <a:spcPts val="1400"/>
              </a:lnSpc>
              <a:spcBef>
                <a:spcPts val="500"/>
              </a:spcBef>
              <a:spcAft>
                <a:spcPts val="500"/>
              </a:spcAft>
            </a:pPr>
            <a:r>
              <a:rPr lang="en-GB" sz="1400" b="1">
                <a:solidFill>
                  <a:srgbClr val="2D2767"/>
                </a:solidFill>
                <a:latin typeface="Apercu Pro" panose="020B0503050601040103"/>
                <a:ea typeface="+mn-lt"/>
                <a:cs typeface="+mn-lt"/>
              </a:rPr>
              <a:t>Actions</a:t>
            </a:r>
            <a:endParaRPr lang="en-GB"/>
          </a:p>
          <a:p>
            <a:pPr marL="285750" indent="-285750">
              <a:lnSpc>
                <a:spcPct val="107000"/>
              </a:lnSpc>
              <a:spcBef>
                <a:spcPts val="600"/>
              </a:spcBef>
              <a:spcAft>
                <a:spcPts val="600"/>
              </a:spcAft>
              <a:buClr>
                <a:srgbClr val="FF003B"/>
              </a:buClr>
              <a:buFont typeface="Arial" panose="020B0604020202020204" pitchFamily="34" charset="0"/>
              <a:buChar char="•"/>
            </a:pPr>
            <a:r>
              <a:rPr lang="en-GB" sz="1400" b="1">
                <a:solidFill>
                  <a:srgbClr val="2D2767"/>
                </a:solidFill>
                <a:latin typeface="Apercu Pro" panose="020B0503050601040103"/>
                <a:ea typeface="+mn-lt"/>
                <a:cs typeface="Times New Roman"/>
              </a:rPr>
              <a:t>Prepare your HGV with necessary documentation.</a:t>
            </a:r>
            <a:endParaRPr lang="en-US" sz="1400" b="1">
              <a:solidFill>
                <a:srgbClr val="2D2767"/>
              </a:solidFill>
              <a:latin typeface="Apercu Pro" panose="020B0503050601040103"/>
              <a:ea typeface="+mn-lt"/>
              <a:cs typeface="Times New Roman"/>
            </a:endParaRPr>
          </a:p>
          <a:p>
            <a:pPr>
              <a:lnSpc>
                <a:spcPts val="1400"/>
              </a:lnSpc>
              <a:spcBef>
                <a:spcPts val="500"/>
              </a:spcBef>
              <a:spcAft>
                <a:spcPts val="500"/>
              </a:spcAft>
            </a:pPr>
            <a:r>
              <a:rPr lang="en-GB" sz="1400">
                <a:solidFill>
                  <a:srgbClr val="2D2767"/>
                </a:solidFill>
                <a:latin typeface="Apercu Pro" panose="020B0503050601040103"/>
                <a:ea typeface="+mn-lt"/>
                <a:cs typeface="+mn-lt"/>
              </a:rPr>
              <a:t>If travelling through Dover, apply for a Kent Access Permit </a:t>
            </a:r>
            <a:r>
              <a:rPr lang="en-GB" sz="1400">
                <a:solidFill>
                  <a:srgbClr val="2D2767"/>
                </a:solidFill>
                <a:latin typeface="Apercu Pro" panose="020B0503050601040103"/>
                <a:ea typeface="+mn-lt"/>
                <a:cs typeface="+mn-lt"/>
                <a:hlinkClick r:id="rId10"/>
              </a:rPr>
              <a:t>here</a:t>
            </a:r>
            <a:r>
              <a:rPr lang="en-GB" sz="1400">
                <a:solidFill>
                  <a:srgbClr val="2D2767"/>
                </a:solidFill>
                <a:latin typeface="Apercu Pro" panose="020B0503050601040103"/>
                <a:ea typeface="+mn-lt"/>
                <a:cs typeface="+mn-lt"/>
              </a:rPr>
              <a:t>. If travelling through another port, find out if you are ready to cross the border </a:t>
            </a:r>
            <a:r>
              <a:rPr lang="en-GB" sz="1400">
                <a:solidFill>
                  <a:srgbClr val="2D2767"/>
                </a:solidFill>
                <a:latin typeface="Apercu Pro" panose="020B0503050601040103"/>
                <a:ea typeface="+mn-lt"/>
                <a:cs typeface="+mn-lt"/>
                <a:hlinkClick r:id="rId11"/>
              </a:rPr>
              <a:t>here</a:t>
            </a:r>
            <a:r>
              <a:rPr lang="en-GB" sz="1400">
                <a:solidFill>
                  <a:srgbClr val="2D2767"/>
                </a:solidFill>
                <a:latin typeface="Apercu Pro" panose="020B0503050601040103"/>
                <a:ea typeface="+mn-lt"/>
                <a:cs typeface="+mn-lt"/>
              </a:rPr>
              <a:t>. </a:t>
            </a:r>
            <a:r>
              <a:rPr lang="en-GB" sz="1400">
                <a:solidFill>
                  <a:srgbClr val="2D2767"/>
                </a:solidFill>
                <a:latin typeface="Apercu Pro" panose="020B0503050601040103"/>
                <a:ea typeface="+mn-lt"/>
                <a:cs typeface="+mn-lt"/>
                <a:hlinkClick r:id="rId12"/>
              </a:rPr>
              <a:t>More guidance for HGV documentation</a:t>
            </a:r>
            <a:r>
              <a:rPr lang="en-GB" sz="1400">
                <a:solidFill>
                  <a:srgbClr val="2D2767"/>
                </a:solidFill>
                <a:latin typeface="Apercu Pro" panose="020B0503050601040103"/>
                <a:ea typeface="+mn-lt"/>
                <a:cs typeface="+mn-lt"/>
              </a:rPr>
              <a:t>.</a:t>
            </a:r>
            <a:endParaRPr lang="en-GB"/>
          </a:p>
          <a:p>
            <a:pPr marL="285750" indent="-285750">
              <a:lnSpc>
                <a:spcPct val="107000"/>
              </a:lnSpc>
              <a:spcBef>
                <a:spcPts val="600"/>
              </a:spcBef>
              <a:spcAft>
                <a:spcPts val="600"/>
              </a:spcAft>
              <a:buClr>
                <a:srgbClr val="FF003B"/>
              </a:buClr>
              <a:buFont typeface="Arial" panose="020B0604020202020204" pitchFamily="34" charset="0"/>
              <a:buChar char="•"/>
            </a:pPr>
            <a:r>
              <a:rPr lang="en-GB" sz="1400" b="1">
                <a:solidFill>
                  <a:srgbClr val="2D2767"/>
                </a:solidFill>
                <a:latin typeface="Apercu Pro" panose="020B0503050601040103"/>
                <a:ea typeface="+mn-lt"/>
                <a:cs typeface="Times New Roman"/>
              </a:rPr>
              <a:t>Prepare invoice and other documentation for your goods.</a:t>
            </a:r>
            <a:endParaRPr lang="en-GB"/>
          </a:p>
          <a:p>
            <a:pPr>
              <a:lnSpc>
                <a:spcPts val="1400"/>
              </a:lnSpc>
              <a:spcBef>
                <a:spcPts val="500"/>
              </a:spcBef>
              <a:spcAft>
                <a:spcPts val="500"/>
              </a:spcAft>
            </a:pPr>
            <a:r>
              <a:rPr lang="en-GB" sz="1400">
                <a:solidFill>
                  <a:srgbClr val="2D2767"/>
                </a:solidFill>
                <a:latin typeface="Apercu Pro" panose="020B0503050601040103"/>
                <a:ea typeface="+mn-lt"/>
                <a:cs typeface="+mn-lt"/>
              </a:rPr>
              <a:t>The completed invoice, licences or certificates must travel with the goods. </a:t>
            </a:r>
            <a:r>
              <a:rPr lang="en-GB" sz="1400">
                <a:solidFill>
                  <a:srgbClr val="2D2767"/>
                </a:solidFill>
                <a:latin typeface="Apercu Pro" panose="020B0503050601040103"/>
                <a:ea typeface="+mn-lt"/>
                <a:cs typeface="+mn-lt"/>
                <a:hlinkClick r:id="rId13"/>
              </a:rPr>
              <a:t>More guidance</a:t>
            </a:r>
            <a:r>
              <a:rPr lang="en-GB" sz="1400">
                <a:solidFill>
                  <a:srgbClr val="2D2767"/>
                </a:solidFill>
                <a:latin typeface="Apercu Pro" panose="020B0503050601040103"/>
                <a:ea typeface="+mn-lt"/>
                <a:cs typeface="+mn-lt"/>
              </a:rPr>
              <a:t>.</a:t>
            </a:r>
            <a:endParaRPr lang="en-GB"/>
          </a:p>
          <a:p>
            <a:pPr marL="285750" indent="-285750">
              <a:lnSpc>
                <a:spcPct val="107000"/>
              </a:lnSpc>
              <a:spcBef>
                <a:spcPts val="600"/>
              </a:spcBef>
              <a:spcAft>
                <a:spcPts val="600"/>
              </a:spcAft>
              <a:buClr>
                <a:srgbClr val="FF003B"/>
              </a:buClr>
              <a:buFont typeface="Arial" panose="020B0604020202020204" pitchFamily="34" charset="0"/>
              <a:buChar char="•"/>
            </a:pPr>
            <a:r>
              <a:rPr lang="en-GB" sz="1400" b="1">
                <a:solidFill>
                  <a:srgbClr val="2D2767"/>
                </a:solidFill>
                <a:latin typeface="Apercu Pro" panose="020B0503050601040103"/>
                <a:ea typeface="+mn-lt"/>
                <a:cs typeface="Times New Roman"/>
              </a:rPr>
              <a:t>Establish if your goods meet rules of origin to access zero tariffs.</a:t>
            </a:r>
            <a:endParaRPr lang="en-GB"/>
          </a:p>
          <a:p>
            <a:pPr marL="342900" indent="-342900">
              <a:lnSpc>
                <a:spcPct val="107000"/>
              </a:lnSpc>
              <a:spcBef>
                <a:spcPts val="500"/>
              </a:spcBef>
              <a:spcAft>
                <a:spcPts val="500"/>
              </a:spcAft>
              <a:buClr>
                <a:srgbClr val="FF003B"/>
              </a:buClr>
              <a:buAutoNum type="arabicPeriod"/>
            </a:pPr>
            <a:r>
              <a:rPr lang="en-GB" sz="1400">
                <a:solidFill>
                  <a:srgbClr val="2D2767"/>
                </a:solidFill>
                <a:latin typeface="Apercu Pro" panose="020B0503050601040103"/>
                <a:ea typeface="+mn-lt"/>
                <a:cs typeface="Times New Roman"/>
              </a:rPr>
              <a:t>Classify your good by its commodity code. </a:t>
            </a:r>
            <a:r>
              <a:rPr lang="en-GB" sz="1400">
                <a:solidFill>
                  <a:srgbClr val="2D2767"/>
                </a:solidFill>
                <a:latin typeface="Apercu Pro" panose="020B0503050601040103"/>
                <a:ea typeface="+mn-lt"/>
                <a:cs typeface="Times New Roman"/>
                <a:hlinkClick r:id="rId14"/>
              </a:rPr>
              <a:t>More guidance</a:t>
            </a:r>
            <a:r>
              <a:rPr lang="en-GB" sz="1400">
                <a:solidFill>
                  <a:srgbClr val="2D2767"/>
                </a:solidFill>
                <a:latin typeface="Apercu Pro" panose="020B0503050601040103"/>
                <a:ea typeface="+mn-lt"/>
                <a:cs typeface="Times New Roman"/>
              </a:rPr>
              <a:t>.</a:t>
            </a:r>
            <a:endParaRPr lang="en-GB"/>
          </a:p>
          <a:p>
            <a:pPr marL="342900" indent="-342900">
              <a:lnSpc>
                <a:spcPct val="107000"/>
              </a:lnSpc>
              <a:spcBef>
                <a:spcPts val="500"/>
              </a:spcBef>
              <a:spcAft>
                <a:spcPts val="500"/>
              </a:spcAft>
              <a:buClr>
                <a:srgbClr val="FF003B"/>
              </a:buClr>
              <a:buAutoNum type="arabicPeriod"/>
            </a:pPr>
            <a:r>
              <a:rPr lang="en-GB" sz="1400">
                <a:solidFill>
                  <a:srgbClr val="2D2767"/>
                </a:solidFill>
                <a:latin typeface="Apercu Pro" panose="020B0503050601040103"/>
                <a:ea typeface="+mn-lt"/>
                <a:cs typeface="Times New Roman"/>
              </a:rPr>
              <a:t>Check whether your goods meet Rules of Origin requirements by using the Export Checker Tool </a:t>
            </a:r>
            <a:r>
              <a:rPr lang="en-GB" sz="1400">
                <a:solidFill>
                  <a:srgbClr val="2D2767"/>
                </a:solidFill>
                <a:latin typeface="Apercu Pro" panose="020B0503050601040103"/>
                <a:ea typeface="+mn-lt"/>
                <a:cs typeface="Times New Roman"/>
                <a:hlinkClick r:id="rId15"/>
              </a:rPr>
              <a:t>here</a:t>
            </a:r>
            <a:r>
              <a:rPr lang="en-GB" sz="1400">
                <a:solidFill>
                  <a:srgbClr val="2D2767"/>
                </a:solidFill>
                <a:latin typeface="Apercu Pro" panose="020B0503050601040103"/>
                <a:ea typeface="+mn-lt"/>
                <a:cs typeface="Times New Roman"/>
              </a:rPr>
              <a:t>/ Chapter 2 and Annexes ORIG-1 through ORIG-4 of the TCA </a:t>
            </a:r>
            <a:r>
              <a:rPr lang="en-GB" sz="1400">
                <a:solidFill>
                  <a:srgbClr val="2D2767"/>
                </a:solidFill>
                <a:latin typeface="Apercu Pro" panose="020B0503050601040103"/>
                <a:ea typeface="+mn-lt"/>
                <a:cs typeface="Times New Roman"/>
                <a:hlinkClick r:id="rId16"/>
              </a:rPr>
              <a:t>here</a:t>
            </a:r>
            <a:r>
              <a:rPr lang="en-GB" sz="1400">
                <a:solidFill>
                  <a:srgbClr val="2D2767"/>
                </a:solidFill>
                <a:latin typeface="Apercu Pro" panose="020B0503050601040103"/>
                <a:ea typeface="+mn-lt"/>
                <a:cs typeface="Times New Roman"/>
              </a:rPr>
              <a:t>. There is further guidance </a:t>
            </a:r>
            <a:r>
              <a:rPr lang="en-GB" sz="1400">
                <a:solidFill>
                  <a:srgbClr val="2D2767"/>
                </a:solidFill>
                <a:latin typeface="Apercu Pro" panose="020B0503050601040103"/>
                <a:ea typeface="+mn-lt"/>
                <a:cs typeface="Times New Roman"/>
                <a:hlinkClick r:id="rId17"/>
              </a:rPr>
              <a:t>here</a:t>
            </a:r>
            <a:r>
              <a:rPr lang="en-GB" sz="1400">
                <a:solidFill>
                  <a:srgbClr val="2D2767"/>
                </a:solidFill>
                <a:latin typeface="Apercu Pro" panose="020B0503050601040103"/>
                <a:ea typeface="+mn-lt"/>
                <a:cs typeface="Times New Roman"/>
              </a:rPr>
              <a:t>. </a:t>
            </a:r>
            <a:endParaRPr lang="en-GB"/>
          </a:p>
          <a:p>
            <a:pPr marL="342900" indent="-342900">
              <a:lnSpc>
                <a:spcPct val="107000"/>
              </a:lnSpc>
              <a:spcBef>
                <a:spcPts val="500"/>
              </a:spcBef>
              <a:spcAft>
                <a:spcPts val="500"/>
              </a:spcAft>
              <a:buClr>
                <a:srgbClr val="FF003B"/>
              </a:buClr>
              <a:buAutoNum type="arabicPeriod"/>
            </a:pPr>
            <a:r>
              <a:rPr lang="en-GB" sz="1400">
                <a:solidFill>
                  <a:srgbClr val="2D2767"/>
                </a:solidFill>
                <a:latin typeface="Apercu Pro" panose="020B0503050601040103"/>
                <a:ea typeface="+mn-lt"/>
                <a:cs typeface="Times New Roman"/>
              </a:rPr>
              <a:t>Ensure you </a:t>
            </a:r>
            <a:r>
              <a:rPr lang="en-GB" sz="1400">
                <a:solidFill>
                  <a:srgbClr val="2D2767"/>
                </a:solidFill>
                <a:latin typeface="Apercu Pro" panose="020B0503050601040103"/>
                <a:ea typeface="+mn-lt"/>
                <a:cs typeface="Times New Roman"/>
                <a:hlinkClick r:id="rId18"/>
              </a:rPr>
              <a:t>demonstrate origin</a:t>
            </a:r>
            <a:r>
              <a:rPr lang="en-GB" sz="1400">
                <a:solidFill>
                  <a:srgbClr val="2D2767"/>
                </a:solidFill>
                <a:latin typeface="Apercu Pro" panose="020B0503050601040103"/>
                <a:ea typeface="+mn-lt"/>
                <a:cs typeface="Times New Roman"/>
              </a:rPr>
              <a:t> to customs authorities.</a:t>
            </a:r>
            <a:endParaRPr lang="en-GB"/>
          </a:p>
        </p:txBody>
      </p:sp>
      <p:sp>
        <p:nvSpPr>
          <p:cNvPr id="2" name="TextBox 1">
            <a:extLst>
              <a:ext uri="{FF2B5EF4-FFF2-40B4-BE49-F238E27FC236}">
                <a16:creationId xmlns:a16="http://schemas.microsoft.com/office/drawing/2014/main" id="{A2BF4A18-0E17-4B65-B5F8-9D9F09E0E649}"/>
              </a:ext>
            </a:extLst>
          </p:cNvPr>
          <p:cNvSpPr txBox="1"/>
          <p:nvPr/>
        </p:nvSpPr>
        <p:spPr>
          <a:xfrm>
            <a:off x="343396" y="496800"/>
            <a:ext cx="11512905" cy="584775"/>
          </a:xfrm>
          <a:prstGeom prst="rect">
            <a:avLst/>
          </a:prstGeom>
          <a:noFill/>
        </p:spPr>
        <p:txBody>
          <a:bodyPr wrap="square" lIns="91440" tIns="45720" rIns="91440" bIns="45720" anchor="t">
            <a:spAutoFit/>
          </a:bodyPr>
          <a:lstStyle/>
          <a:p>
            <a:pPr>
              <a:defRPr/>
            </a:pPr>
            <a:r>
              <a:rPr lang="en-GB" sz="3200" b="1" err="1">
                <a:solidFill>
                  <a:srgbClr val="FF003B"/>
                </a:solidFill>
                <a:highlight>
                  <a:srgbClr val="FF003B"/>
                </a:highlight>
                <a:latin typeface="Apercu Pro"/>
                <a:cs typeface="Helvetica"/>
              </a:rPr>
              <a:t>i</a:t>
            </a:r>
            <a:r>
              <a:rPr lang="en-GB" sz="3200" b="1" err="1">
                <a:solidFill>
                  <a:schemeClr val="bg1"/>
                </a:solidFill>
                <a:highlight>
                  <a:srgbClr val="FF003B"/>
                </a:highlight>
                <a:latin typeface="Apercu Pro"/>
                <a:cs typeface="Helvetica"/>
              </a:rPr>
              <a:t>EXPORTING</a:t>
            </a:r>
            <a:r>
              <a:rPr lang="en-GB" sz="3200" b="1">
                <a:solidFill>
                  <a:schemeClr val="bg1"/>
                </a:solidFill>
                <a:highlight>
                  <a:srgbClr val="FF003B"/>
                </a:highlight>
                <a:latin typeface="Apercu Pro"/>
                <a:cs typeface="Helvetica"/>
              </a:rPr>
              <a:t> GOODS TO THE </a:t>
            </a:r>
            <a:r>
              <a:rPr lang="en-GB" sz="3200" b="1" err="1">
                <a:solidFill>
                  <a:schemeClr val="bg1"/>
                </a:solidFill>
                <a:highlight>
                  <a:srgbClr val="FF003B"/>
                </a:highlight>
                <a:latin typeface="Apercu Pro"/>
                <a:cs typeface="Helvetica"/>
              </a:rPr>
              <a:t>EU</a:t>
            </a:r>
            <a:r>
              <a:rPr lang="en-GB" sz="3200" b="1" err="1">
                <a:solidFill>
                  <a:srgbClr val="FF003B"/>
                </a:solidFill>
                <a:highlight>
                  <a:srgbClr val="FF003B"/>
                </a:highlight>
                <a:latin typeface="Apercu Pro"/>
                <a:cs typeface="Helvetica"/>
              </a:rPr>
              <a:t>i</a:t>
            </a:r>
            <a:endParaRPr lang="en-GB" sz="3200" b="0" i="0" u="none" strike="noStrike" kern="1200" cap="none" spc="0" normalizeH="0" baseline="0" noProof="0">
              <a:ln>
                <a:noFill/>
              </a:ln>
              <a:solidFill>
                <a:srgbClr val="FF003B"/>
              </a:solidFill>
              <a:effectLst/>
              <a:highlight>
                <a:srgbClr val="FF003B"/>
              </a:highlight>
              <a:uLnTx/>
              <a:uFillTx/>
              <a:latin typeface="Calibri" panose="020F0502020204030204"/>
              <a:cs typeface="Calibri"/>
            </a:endParaRPr>
          </a:p>
        </p:txBody>
      </p:sp>
      <p:grpSp>
        <p:nvGrpSpPr>
          <p:cNvPr id="3" name="Group 2">
            <a:extLst>
              <a:ext uri="{FF2B5EF4-FFF2-40B4-BE49-F238E27FC236}">
                <a16:creationId xmlns:a16="http://schemas.microsoft.com/office/drawing/2014/main" id="{501182A6-64D9-4410-9299-D2B190F2640F}"/>
              </a:ext>
            </a:extLst>
          </p:cNvPr>
          <p:cNvGrpSpPr/>
          <p:nvPr/>
        </p:nvGrpSpPr>
        <p:grpSpPr>
          <a:xfrm>
            <a:off x="6399970" y="5738510"/>
            <a:ext cx="5610852" cy="1076258"/>
            <a:chOff x="6582816" y="5697042"/>
            <a:chExt cx="4918793" cy="1130722"/>
          </a:xfrm>
        </p:grpSpPr>
        <p:sp>
          <p:nvSpPr>
            <p:cNvPr id="7" name="Rectangle 6">
              <a:extLst>
                <a:ext uri="{FF2B5EF4-FFF2-40B4-BE49-F238E27FC236}">
                  <a16:creationId xmlns:a16="http://schemas.microsoft.com/office/drawing/2014/main" id="{CF0267A1-D6E0-4326-845C-7E08DF81E2E2}"/>
                </a:ext>
              </a:extLst>
            </p:cNvPr>
            <p:cNvSpPr/>
            <p:nvPr/>
          </p:nvSpPr>
          <p:spPr>
            <a:xfrm>
              <a:off x="6582816" y="5697042"/>
              <a:ext cx="4918793" cy="1130721"/>
            </a:xfrm>
            <a:prstGeom prst="rect">
              <a:avLst/>
            </a:prstGeom>
            <a:noFill/>
            <a:ln w="28575">
              <a:solidFill>
                <a:srgbClr val="FF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ysClr val="windowText" lastClr="000000"/>
                  </a:solidFill>
                </a:ln>
              </a:endParaRPr>
            </a:p>
          </p:txBody>
        </p:sp>
        <p:sp>
          <p:nvSpPr>
            <p:cNvPr id="9" name="TextBox 8">
              <a:extLst>
                <a:ext uri="{FF2B5EF4-FFF2-40B4-BE49-F238E27FC236}">
                  <a16:creationId xmlns:a16="http://schemas.microsoft.com/office/drawing/2014/main" id="{E1C3C350-76DE-4EBC-A5D4-1E5F686FEF50}"/>
                </a:ext>
              </a:extLst>
            </p:cNvPr>
            <p:cNvSpPr txBox="1"/>
            <p:nvPr/>
          </p:nvSpPr>
          <p:spPr>
            <a:xfrm>
              <a:off x="6582816" y="5705935"/>
              <a:ext cx="4918793" cy="1121829"/>
            </a:xfrm>
            <a:prstGeom prst="rect">
              <a:avLst/>
            </a:prstGeom>
            <a:noFill/>
          </p:spPr>
          <p:txBody>
            <a:bodyPr wrap="square">
              <a:spAutoFit/>
            </a:bodyPr>
            <a:lstStyle/>
            <a:p>
              <a:pPr fontAlgn="base">
                <a:lnSpc>
                  <a:spcPts val="1400"/>
                </a:lnSpc>
                <a:spcBef>
                  <a:spcPts val="500"/>
                </a:spcBef>
                <a:spcAft>
                  <a:spcPts val="500"/>
                </a:spcAft>
                <a:buClr>
                  <a:srgbClr val="E61E42"/>
                </a:buClr>
              </a:pPr>
              <a:r>
                <a:rPr lang="en-GB" sz="1400" b="1">
                  <a:solidFill>
                    <a:srgbClr val="FF003B"/>
                  </a:solidFill>
                  <a:latin typeface="Apercu Pro" panose="020B0503050601040103"/>
                  <a:ea typeface="+mn-lt"/>
                  <a:cs typeface="+mn-lt"/>
                </a:rPr>
                <a:t>Important to know</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Step by step summary: </a:t>
              </a:r>
              <a:r>
                <a:rPr lang="en-GB" sz="1400">
                  <a:solidFill>
                    <a:srgbClr val="2D2767"/>
                  </a:solidFill>
                  <a:latin typeface="Apercu Pro" panose="020B0503050601040103"/>
                  <a:ea typeface="+mn-lt"/>
                  <a:cs typeface="+mn-lt"/>
                  <a:hlinkClick r:id="rId19"/>
                </a:rPr>
                <a:t>https://www.gov.uk/export-goods</a:t>
              </a:r>
              <a:r>
                <a:rPr lang="en-GB" sz="1400">
                  <a:solidFill>
                    <a:srgbClr val="2D2767"/>
                  </a:solidFill>
                  <a:latin typeface="Apercu Pro" panose="020B0503050601040103"/>
                  <a:ea typeface="+mn-lt"/>
                  <a:cs typeface="+mn-lt"/>
                </a:rPr>
                <a:t> </a:t>
              </a:r>
            </a:p>
            <a:p>
              <a:pPr fontAlgn="base">
                <a:lnSpc>
                  <a:spcPts val="1400"/>
                </a:lnSpc>
                <a:spcBef>
                  <a:spcPts val="500"/>
                </a:spcBef>
                <a:spcAft>
                  <a:spcPts val="500"/>
                </a:spcAft>
                <a:buClr>
                  <a:srgbClr val="E61E42"/>
                </a:buClr>
              </a:pPr>
              <a:r>
                <a:rPr lang="en-GB" sz="1400">
                  <a:solidFill>
                    <a:srgbClr val="2D2767"/>
                  </a:solidFill>
                  <a:latin typeface="Apercu Pro"/>
                  <a:ea typeface="Arial" panose="020B0604020202020204" pitchFamily="34" charset="0"/>
                </a:rPr>
                <a:t>Contact the Government’s Business Support Helpline for free exporting advice on 0800 998 1098 (England). Other nations </a:t>
              </a:r>
              <a:r>
                <a:rPr lang="en-GB" sz="1400">
                  <a:solidFill>
                    <a:srgbClr val="2D2767"/>
                  </a:solidFill>
                  <a:latin typeface="Apercu Pro"/>
                  <a:ea typeface="Arial" panose="020B0604020202020204" pitchFamily="34" charset="0"/>
                  <a:hlinkClick r:id="rId20" action="ppaction://hlinksldjump"/>
                </a:rPr>
                <a:t>here</a:t>
              </a:r>
              <a:endParaRPr lang="en-GB" sz="1400">
                <a:solidFill>
                  <a:srgbClr val="2D2767"/>
                </a:solidFill>
                <a:latin typeface="Apercu Pro" panose="020B0503050601040103"/>
                <a:ea typeface="+mn-lt"/>
                <a:cs typeface="+mn-lt"/>
              </a:endParaRPr>
            </a:p>
          </p:txBody>
        </p:sp>
      </p:grpSp>
      <p:pic>
        <p:nvPicPr>
          <p:cNvPr id="10" name="Graphic 9" descr="Checkbox Checked with solid fill">
            <a:extLst>
              <a:ext uri="{FF2B5EF4-FFF2-40B4-BE49-F238E27FC236}">
                <a16:creationId xmlns:a16="http://schemas.microsoft.com/office/drawing/2014/main" id="{0B3E6849-254B-4591-8146-048E3B2CDD99}"/>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3978" y="1331167"/>
            <a:ext cx="294705" cy="294705"/>
          </a:xfrm>
          <a:prstGeom prst="rect">
            <a:avLst/>
          </a:prstGeom>
        </p:spPr>
      </p:pic>
      <p:pic>
        <p:nvPicPr>
          <p:cNvPr id="13" name="Graphic 12" descr="Checkbox Checked with solid fill">
            <a:extLst>
              <a:ext uri="{FF2B5EF4-FFF2-40B4-BE49-F238E27FC236}">
                <a16:creationId xmlns:a16="http://schemas.microsoft.com/office/drawing/2014/main" id="{F4008D33-4D04-43D8-90DD-DCB38A000A5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095007" y="1331167"/>
            <a:ext cx="294705" cy="294705"/>
          </a:xfrm>
          <a:prstGeom prst="rect">
            <a:avLst/>
          </a:prstGeom>
        </p:spPr>
      </p:pic>
      <p:sp>
        <p:nvSpPr>
          <p:cNvPr id="4" name="Slide Number Placeholder 3">
            <a:extLst>
              <a:ext uri="{FF2B5EF4-FFF2-40B4-BE49-F238E27FC236}">
                <a16:creationId xmlns:a16="http://schemas.microsoft.com/office/drawing/2014/main" id="{719EAB2F-2129-479C-966E-5924FCD9F3D1}"/>
              </a:ext>
            </a:extLst>
          </p:cNvPr>
          <p:cNvSpPr>
            <a:spLocks noGrp="1"/>
          </p:cNvSpPr>
          <p:nvPr>
            <p:ph type="sldNum" sz="quarter" idx="12"/>
          </p:nvPr>
        </p:nvSpPr>
        <p:spPr/>
        <p:txBody>
          <a:bodyPr/>
          <a:lstStyle/>
          <a:p>
            <a:fld id="{85194759-C766-4537-A05C-586298C0C997}" type="slidenum">
              <a:rPr lang="en-GB" smtClean="0"/>
              <a:pPr/>
              <a:t>6</a:t>
            </a:fld>
            <a:endParaRPr lang="en-GB"/>
          </a:p>
        </p:txBody>
      </p:sp>
    </p:spTree>
    <p:extLst>
      <p:ext uri="{BB962C8B-B14F-4D97-AF65-F5344CB8AC3E}">
        <p14:creationId xmlns:p14="http://schemas.microsoft.com/office/powerpoint/2010/main" val="226829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D7B8C2-7338-4A96-85AE-A1209706F4E5}"/>
              </a:ext>
            </a:extLst>
          </p:cNvPr>
          <p:cNvSpPr txBox="1"/>
          <p:nvPr/>
        </p:nvSpPr>
        <p:spPr>
          <a:xfrm>
            <a:off x="378000" y="1371600"/>
            <a:ext cx="5595716" cy="6125395"/>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500" b="1">
                <a:solidFill>
                  <a:srgbClr val="FF003B"/>
                </a:solidFill>
                <a:latin typeface="Apercu Pro" panose="020B0503050601040103"/>
                <a:ea typeface="+mn-lt"/>
                <a:cs typeface="+mn-lt"/>
              </a:rPr>
              <a:t>Before you export </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Decisions</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b="1">
                <a:solidFill>
                  <a:srgbClr val="2D2767"/>
                </a:solidFill>
                <a:latin typeface="Apercu Pro" panose="020B0503050601040103"/>
                <a:ea typeface="+mn-lt"/>
                <a:cs typeface="+mn-lt"/>
              </a:rPr>
              <a:t>Identify which EU/EFTA nations you are providing services to. </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b="1">
                <a:solidFill>
                  <a:srgbClr val="2D2767"/>
                </a:solidFill>
                <a:latin typeface="Apercu Pro" panose="020B0503050601040103"/>
                <a:ea typeface="+mn-lt"/>
                <a:cs typeface="+mn-lt"/>
              </a:rPr>
              <a:t>Check if your profession is regulated in your target market</a:t>
            </a:r>
            <a:r>
              <a:rPr lang="en-GB" sz="1400">
                <a:solidFill>
                  <a:srgbClr val="2D2767"/>
                </a:solidFill>
                <a:latin typeface="Apercu Pro" panose="020B0503050601040103"/>
                <a:ea typeface="+mn-lt"/>
                <a:cs typeface="+mn-lt"/>
              </a:rPr>
              <a:t> by checking the </a:t>
            </a:r>
            <a:r>
              <a:rPr lang="en-GB" sz="1400">
                <a:solidFill>
                  <a:srgbClr val="2D2767"/>
                </a:solidFill>
                <a:latin typeface="Apercu Pro" panose="020B0503050601040103"/>
                <a:ea typeface="+mn-lt"/>
                <a:cs typeface="+mn-lt"/>
                <a:hlinkClick r:id="rId2"/>
              </a:rPr>
              <a:t>European Commission’s Regulated Professions Database</a:t>
            </a:r>
            <a:r>
              <a:rPr lang="en-GB" sz="1400">
                <a:solidFill>
                  <a:srgbClr val="2D2767"/>
                </a:solidFill>
                <a:latin typeface="Apercu Pro" panose="020B0503050601040103"/>
                <a:ea typeface="+mn-lt"/>
                <a:cs typeface="+mn-lt"/>
              </a:rPr>
              <a:t>.</a:t>
            </a:r>
            <a:endParaRPr lang="en-GB" sz="1400" b="1">
              <a:solidFill>
                <a:srgbClr val="2D2767"/>
              </a:solidFill>
              <a:latin typeface="Apercu Pro" panose="020B0503050601040103"/>
              <a:ea typeface="+mn-lt"/>
              <a:cs typeface="+mn-lt"/>
            </a:endParaRP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Actions</a:t>
            </a:r>
          </a:p>
          <a:p>
            <a:pPr fontAlgn="base">
              <a:buClr>
                <a:srgbClr val="E61E42"/>
              </a:buClr>
            </a:pPr>
            <a:r>
              <a:rPr lang="en-GB" sz="1400">
                <a:solidFill>
                  <a:srgbClr val="2D2767"/>
                </a:solidFill>
                <a:latin typeface="Apercu Pro" panose="020B0503050601040103"/>
                <a:ea typeface="+mn-lt"/>
                <a:cs typeface="+mn-lt"/>
              </a:rPr>
              <a:t>If you provide services to the EU, you will need to check the national regulations of the country you are doing business in to understand how best to operate.</a:t>
            </a:r>
          </a:p>
          <a:p>
            <a:pPr marL="285750" indent="-285750">
              <a:buClr>
                <a:srgbClr val="FF003B"/>
              </a:buClr>
              <a:buFont typeface="Arial"/>
              <a:buChar char="•"/>
            </a:pPr>
            <a:r>
              <a:rPr lang="en-GB" sz="1400" b="1">
                <a:solidFill>
                  <a:srgbClr val="2D2767"/>
                </a:solidFill>
                <a:latin typeface="Apercu Pro" panose="020B0503050601040103"/>
                <a:ea typeface="+mn-lt"/>
                <a:cs typeface="+mn-lt"/>
              </a:rPr>
              <a:t>Get your professional qualifications recognised by EU regulators.</a:t>
            </a:r>
            <a:r>
              <a:rPr lang="en-GB" sz="1400">
                <a:solidFill>
                  <a:srgbClr val="2D2767"/>
                </a:solidFill>
                <a:latin typeface="Apercu Pro" panose="020B0503050601040103"/>
                <a:ea typeface="+mn-lt"/>
                <a:cs typeface="+mn-lt"/>
              </a:rPr>
              <a:t> You will need to have your UK qualifications recognised by the appropriate regulator in each country you intend to work in if the profession is regulated there. For a country-by-country guide, click </a:t>
            </a:r>
            <a:r>
              <a:rPr lang="en-GB" sz="1400">
                <a:solidFill>
                  <a:srgbClr val="2D2767"/>
                </a:solidFill>
                <a:latin typeface="Apercu Pro" panose="020B0503050601040103"/>
                <a:ea typeface="+mn-lt"/>
                <a:cs typeface="+mn-lt"/>
                <a:hlinkClick r:id="rId3"/>
              </a:rPr>
              <a:t>here</a:t>
            </a:r>
            <a:r>
              <a:rPr lang="en-GB" sz="1400">
                <a:solidFill>
                  <a:srgbClr val="2D2767"/>
                </a:solidFill>
                <a:latin typeface="Apercu Pro" panose="020B0503050601040103"/>
                <a:ea typeface="+mn-lt"/>
                <a:cs typeface="+mn-lt"/>
              </a:rPr>
              <a:t>.</a:t>
            </a:r>
          </a:p>
          <a:p>
            <a:pPr marL="285750" indent="-285750">
              <a:buClr>
                <a:srgbClr val="FF003B"/>
              </a:buClr>
              <a:buFont typeface="Arial"/>
              <a:buChar char="•"/>
            </a:pPr>
            <a:r>
              <a:rPr lang="en-GB" sz="1400" b="1">
                <a:solidFill>
                  <a:srgbClr val="2D2767"/>
                </a:solidFill>
                <a:latin typeface="Apercu Pro" panose="020B0503050601040103"/>
                <a:ea typeface="+mn-lt"/>
                <a:cs typeface="+mn-lt"/>
              </a:rPr>
              <a:t>Decide how you will account for VAT. </a:t>
            </a:r>
            <a:r>
              <a:rPr lang="en-GB" sz="1400">
                <a:solidFill>
                  <a:srgbClr val="2D2767"/>
                </a:solidFill>
                <a:latin typeface="Apercu Pro" panose="020B0503050601040103"/>
                <a:ea typeface="+mn-lt"/>
                <a:cs typeface="+mn-lt"/>
              </a:rPr>
              <a:t>Find out how and when you can apply for zero-rated VAT to exported services, and which transactions are subject to tax. </a:t>
            </a:r>
            <a:r>
              <a:rPr lang="en-GB" sz="1400">
                <a:solidFill>
                  <a:srgbClr val="2D2767"/>
                </a:solidFill>
                <a:latin typeface="Apercu Pro" panose="020B0503050601040103"/>
                <a:ea typeface="+mn-lt"/>
                <a:cs typeface="+mn-lt"/>
                <a:hlinkClick r:id="rId4"/>
              </a:rPr>
              <a:t>More guidance</a:t>
            </a:r>
            <a:r>
              <a:rPr lang="en-GB" sz="1400">
                <a:solidFill>
                  <a:srgbClr val="2D2767"/>
                </a:solidFill>
                <a:latin typeface="Apercu Pro" panose="020B0503050601040103"/>
                <a:ea typeface="+mn-lt"/>
                <a:cs typeface="+mn-lt"/>
              </a:rPr>
              <a:t>.</a:t>
            </a:r>
            <a:endParaRPr lang="en-GB" sz="1400">
              <a:solidFill>
                <a:srgbClr val="2D2767"/>
              </a:solidFill>
              <a:latin typeface="Apercu Pro" panose="020B0503050601040103"/>
              <a:ea typeface="+mn-lt"/>
              <a:cs typeface="+mn-lt"/>
              <a:hlinkClick r:id="rId4"/>
            </a:endParaRPr>
          </a:p>
          <a:p>
            <a:pPr marL="285750" indent="-285750">
              <a:buClr>
                <a:srgbClr val="FF003B"/>
              </a:buClr>
              <a:buFont typeface="Arial"/>
              <a:buChar char="•"/>
            </a:pPr>
            <a:r>
              <a:rPr lang="en-GB" sz="1400" b="1">
                <a:solidFill>
                  <a:srgbClr val="2D2767"/>
                </a:solidFill>
                <a:latin typeface="Apercu Pro" panose="020B0503050601040103"/>
                <a:ea typeface="+mn-lt"/>
                <a:cs typeface="+mn-lt"/>
              </a:rPr>
              <a:t>Check if there are any changes to who can own, manage or direct companies</a:t>
            </a:r>
            <a:r>
              <a:rPr lang="en-GB" sz="1400">
                <a:solidFill>
                  <a:srgbClr val="2D2767"/>
                </a:solidFill>
                <a:latin typeface="Apercu Pro" panose="020B0503050601040103"/>
                <a:ea typeface="+mn-lt"/>
                <a:cs typeface="+mn-lt"/>
              </a:rPr>
              <a:t> in EEA countries you are active in. </a:t>
            </a:r>
            <a:r>
              <a:rPr lang="en-GB" sz="1400">
                <a:solidFill>
                  <a:srgbClr val="2D2767"/>
                </a:solidFill>
                <a:latin typeface="Apercu Pro" panose="020B0503050601040103"/>
                <a:ea typeface="+mn-lt"/>
                <a:cs typeface="+mn-lt"/>
                <a:hlinkClick r:id="rId5"/>
              </a:rPr>
              <a:t>More guidance</a:t>
            </a:r>
            <a:r>
              <a:rPr lang="en-GB" sz="1400">
                <a:solidFill>
                  <a:srgbClr val="2D2767"/>
                </a:solidFill>
                <a:latin typeface="Apercu Pro" panose="020B0503050601040103"/>
                <a:ea typeface="+mn-lt"/>
                <a:cs typeface="+mn-lt"/>
              </a:rPr>
              <a:t>.</a:t>
            </a:r>
            <a:endParaRPr lang="en-GB" sz="1400">
              <a:solidFill>
                <a:srgbClr val="2D2767"/>
              </a:solidFill>
              <a:latin typeface="Apercu Pro" panose="020B0503050601040103"/>
              <a:ea typeface="+mn-lt"/>
              <a:cs typeface="+mn-lt"/>
              <a:hlinkClick r:id="rId5"/>
            </a:endParaRPr>
          </a:p>
          <a:p>
            <a:pPr marL="285750" indent="-285750">
              <a:lnSpc>
                <a:spcPts val="1400"/>
              </a:lnSpc>
              <a:spcBef>
                <a:spcPts val="500"/>
              </a:spcBef>
              <a:spcAft>
                <a:spcPts val="500"/>
              </a:spcAft>
              <a:buClr>
                <a:srgbClr val="E61E42"/>
              </a:buClr>
              <a:buFont typeface="Arial" panose="020B0604020202020204" pitchFamily="34" charset="0"/>
              <a:buChar char="•"/>
            </a:pPr>
            <a:endParaRPr lang="en-GB" sz="1400">
              <a:solidFill>
                <a:srgbClr val="2D2767"/>
              </a:solidFill>
              <a:latin typeface="Apercu Pro" panose="020B0503050601040103"/>
              <a:ea typeface="+mn-lt"/>
              <a:cs typeface="+mn-lt"/>
            </a:endParaRPr>
          </a:p>
          <a:p>
            <a:pPr marL="285750" indent="-285750" fontAlgn="base">
              <a:lnSpc>
                <a:spcPts val="1400"/>
              </a:lnSpc>
              <a:spcBef>
                <a:spcPts val="500"/>
              </a:spcBef>
              <a:spcAft>
                <a:spcPts val="500"/>
              </a:spcAft>
              <a:buClr>
                <a:srgbClr val="E61E42"/>
              </a:buClr>
              <a:buFont typeface="Arial" panose="020B0604020202020204" pitchFamily="34" charset="0"/>
              <a:buChar char="•"/>
            </a:pPr>
            <a:endParaRPr lang="en-GB" sz="1400" b="1">
              <a:solidFill>
                <a:srgbClr val="2D2767"/>
              </a:solidFill>
              <a:latin typeface="Apercu Pro" panose="020B0503050601040103"/>
              <a:ea typeface="+mn-lt"/>
              <a:cs typeface="+mn-lt"/>
            </a:endParaRPr>
          </a:p>
          <a:p>
            <a:pPr fontAlgn="base">
              <a:lnSpc>
                <a:spcPts val="1400"/>
              </a:lnSpc>
              <a:spcBef>
                <a:spcPts val="500"/>
              </a:spcBef>
              <a:spcAft>
                <a:spcPts val="500"/>
              </a:spcAft>
              <a:buClr>
                <a:srgbClr val="E61E42"/>
              </a:buClr>
            </a:pPr>
            <a:endParaRPr lang="en-GB" sz="1400" b="0" i="0">
              <a:solidFill>
                <a:srgbClr val="002060"/>
              </a:solidFill>
              <a:effectLst/>
              <a:latin typeface="Apercu Pro" panose="020B0604020202020204" charset="0"/>
            </a:endParaRPr>
          </a:p>
          <a:p>
            <a:pPr fontAlgn="base">
              <a:lnSpc>
                <a:spcPts val="1400"/>
              </a:lnSpc>
              <a:spcBef>
                <a:spcPts val="500"/>
              </a:spcBef>
              <a:spcAft>
                <a:spcPts val="500"/>
              </a:spcAft>
              <a:buClr>
                <a:srgbClr val="E61E42"/>
              </a:buClr>
            </a:pPr>
            <a:endParaRPr lang="en-GB"/>
          </a:p>
        </p:txBody>
      </p:sp>
      <p:sp>
        <p:nvSpPr>
          <p:cNvPr id="6" name="TextBox 5">
            <a:extLst>
              <a:ext uri="{FF2B5EF4-FFF2-40B4-BE49-F238E27FC236}">
                <a16:creationId xmlns:a16="http://schemas.microsoft.com/office/drawing/2014/main" id="{DDCF086E-2B45-44C8-AF5A-F6679D5164C0}"/>
              </a:ext>
            </a:extLst>
          </p:cNvPr>
          <p:cNvSpPr txBox="1"/>
          <p:nvPr/>
        </p:nvSpPr>
        <p:spPr>
          <a:xfrm>
            <a:off x="6333534" y="1371600"/>
            <a:ext cx="5595716" cy="2709268"/>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500" b="1">
                <a:solidFill>
                  <a:srgbClr val="FF003B"/>
                </a:solidFill>
                <a:latin typeface="Apercu Pro" panose="020B0503050601040103"/>
                <a:ea typeface="+mn-lt"/>
                <a:cs typeface="+mn-lt"/>
              </a:rPr>
              <a:t>Sector Specific Actions</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b="1">
                <a:solidFill>
                  <a:srgbClr val="2D2767"/>
                </a:solidFill>
                <a:latin typeface="Apercu Pro" panose="020B0503050601040103"/>
                <a:ea typeface="+mn-lt"/>
                <a:cs typeface="+mn-lt"/>
              </a:rPr>
              <a:t>If you provide services remotely, such as over e-mail or video call, check if you face additional authorisation requirements. </a:t>
            </a:r>
          </a:p>
          <a:p>
            <a:pPr marL="742950" lvl="1"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This is likely if you provide highly regulated services, such as </a:t>
            </a:r>
            <a:r>
              <a:rPr lang="en-GB" sz="1400">
                <a:solidFill>
                  <a:srgbClr val="2D2767"/>
                </a:solidFill>
                <a:latin typeface="Apercu Pro" panose="020B0503050601040103"/>
                <a:ea typeface="+mn-lt"/>
                <a:cs typeface="+mn-lt"/>
                <a:hlinkClick r:id="rId6"/>
              </a:rPr>
              <a:t>legal</a:t>
            </a:r>
            <a:r>
              <a:rPr lang="en-GB" sz="1400">
                <a:solidFill>
                  <a:srgbClr val="2D2767"/>
                </a:solidFill>
                <a:latin typeface="Apercu Pro" panose="020B0503050601040103"/>
                <a:ea typeface="+mn-lt"/>
                <a:cs typeface="+mn-lt"/>
              </a:rPr>
              <a:t>, </a:t>
            </a:r>
            <a:r>
              <a:rPr lang="en-GB" sz="1400">
                <a:solidFill>
                  <a:srgbClr val="2D2767"/>
                </a:solidFill>
                <a:latin typeface="Apercu Pro" panose="020B0503050601040103"/>
                <a:ea typeface="+mn-lt"/>
                <a:cs typeface="+mn-lt"/>
                <a:hlinkClick r:id="rId7"/>
              </a:rPr>
              <a:t>accounting</a:t>
            </a:r>
            <a:r>
              <a:rPr lang="en-GB" sz="1400">
                <a:solidFill>
                  <a:srgbClr val="2D2767"/>
                </a:solidFill>
                <a:latin typeface="Apercu Pro" panose="020B0503050601040103"/>
                <a:ea typeface="+mn-lt"/>
                <a:cs typeface="+mn-lt"/>
              </a:rPr>
              <a:t> or healthcare-related services. </a:t>
            </a:r>
            <a:r>
              <a:rPr lang="en-GB" sz="1400">
                <a:solidFill>
                  <a:srgbClr val="2D2767"/>
                </a:solidFill>
                <a:latin typeface="Apercu Pro" panose="020B0503050601040103"/>
                <a:ea typeface="+mn-lt"/>
                <a:cs typeface="+mn-lt"/>
                <a:hlinkClick r:id="rId5"/>
              </a:rPr>
              <a:t>More guidance</a:t>
            </a:r>
            <a:r>
              <a:rPr lang="en-GB" sz="1400">
                <a:solidFill>
                  <a:srgbClr val="2D2767"/>
                </a:solidFill>
                <a:latin typeface="Apercu Pro" panose="020B0503050601040103"/>
                <a:ea typeface="+mn-lt"/>
                <a:cs typeface="+mn-lt"/>
              </a:rPr>
              <a:t>.</a:t>
            </a:r>
            <a:r>
              <a:rPr lang="en-GB" sz="1400" b="1">
                <a:solidFill>
                  <a:srgbClr val="2D2767"/>
                </a:solidFill>
                <a:latin typeface="Apercu Pro" panose="020B0503050601040103"/>
                <a:ea typeface="+mn-lt"/>
                <a:cs typeface="+mn-lt"/>
              </a:rPr>
              <a:t> </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b="1">
                <a:solidFill>
                  <a:srgbClr val="2D2767"/>
                </a:solidFill>
                <a:latin typeface="Apercu Pro" panose="020B0503050601040103"/>
                <a:ea typeface="+mn-lt"/>
                <a:cs typeface="+mn-lt"/>
              </a:rPr>
              <a:t>Check if your business will need to report new information to Companies House.</a:t>
            </a:r>
            <a:endParaRPr lang="en-GB" sz="1400">
              <a:solidFill>
                <a:srgbClr val="2D2767"/>
              </a:solidFill>
              <a:latin typeface="Apercu Pro" panose="020B0503050601040103"/>
              <a:ea typeface="+mn-lt"/>
              <a:cs typeface="+mn-lt"/>
            </a:endParaRPr>
          </a:p>
          <a:p>
            <a:pPr marL="742950" lvl="1"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panose="020B0503050601040103"/>
                <a:ea typeface="+mn-lt"/>
                <a:cs typeface="+mn-lt"/>
              </a:rPr>
              <a:t>This applies to businesses with EEA corporate officers, or EU entities registered in the UK. </a:t>
            </a:r>
            <a:r>
              <a:rPr lang="en-GB" sz="1400">
                <a:solidFill>
                  <a:srgbClr val="2D2767"/>
                </a:solidFill>
                <a:latin typeface="Apercu Pro" panose="020B0503050601040103"/>
                <a:ea typeface="+mn-lt"/>
                <a:cs typeface="+mn-lt"/>
                <a:hlinkClick r:id="rId5"/>
              </a:rPr>
              <a:t>More guidance</a:t>
            </a:r>
            <a:r>
              <a:rPr lang="en-GB" sz="1400">
                <a:solidFill>
                  <a:srgbClr val="2D2767"/>
                </a:solidFill>
                <a:latin typeface="Apercu Pro" panose="020B0503050601040103"/>
                <a:ea typeface="+mn-lt"/>
                <a:cs typeface="+mn-lt"/>
              </a:rPr>
              <a:t>.</a:t>
            </a:r>
          </a:p>
          <a:p>
            <a:pPr marL="285750" indent="-285750" fontAlgn="base">
              <a:lnSpc>
                <a:spcPts val="1400"/>
              </a:lnSpc>
              <a:spcBef>
                <a:spcPts val="500"/>
              </a:spcBef>
              <a:spcAft>
                <a:spcPts val="500"/>
              </a:spcAft>
              <a:buClr>
                <a:srgbClr val="E61E42"/>
              </a:buClr>
              <a:buFont typeface="Arial"/>
              <a:buChar char="•"/>
            </a:pPr>
            <a:endParaRPr lang="en-GB" sz="1400">
              <a:solidFill>
                <a:srgbClr val="2D2767"/>
              </a:solidFill>
              <a:latin typeface="Apercu Pro"/>
              <a:ea typeface="+mn-lt"/>
              <a:cs typeface="Times New Roman"/>
            </a:endParaRPr>
          </a:p>
        </p:txBody>
      </p:sp>
      <p:sp>
        <p:nvSpPr>
          <p:cNvPr id="2" name="TextBox 1">
            <a:extLst>
              <a:ext uri="{FF2B5EF4-FFF2-40B4-BE49-F238E27FC236}">
                <a16:creationId xmlns:a16="http://schemas.microsoft.com/office/drawing/2014/main" id="{A2BF4A18-0E17-4B65-B5F8-9D9F09E0E649}"/>
              </a:ext>
            </a:extLst>
          </p:cNvPr>
          <p:cNvSpPr txBox="1"/>
          <p:nvPr/>
        </p:nvSpPr>
        <p:spPr>
          <a:xfrm>
            <a:off x="343396" y="496800"/>
            <a:ext cx="11512905" cy="584775"/>
          </a:xfrm>
          <a:prstGeom prst="rect">
            <a:avLst/>
          </a:prstGeom>
          <a:noFill/>
        </p:spPr>
        <p:txBody>
          <a:bodyPr wrap="square" lIns="91440" tIns="45720" rIns="91440" bIns="45720" anchor="t">
            <a:spAutoFit/>
          </a:bodyPr>
          <a:lstStyle/>
          <a:p>
            <a:r>
              <a:rPr lang="en-GB" sz="3200" b="1" err="1">
                <a:solidFill>
                  <a:srgbClr val="FF0031"/>
                </a:solidFill>
                <a:highlight>
                  <a:srgbClr val="FF0031"/>
                </a:highlight>
                <a:ea typeface="+mn-lt"/>
                <a:cs typeface="+mn-lt"/>
              </a:rPr>
              <a:t>i</a:t>
            </a:r>
            <a:r>
              <a:rPr lang="en-GB" sz="3200" b="1" err="1">
                <a:solidFill>
                  <a:schemeClr val="bg1"/>
                </a:solidFill>
                <a:highlight>
                  <a:srgbClr val="FF0031"/>
                </a:highlight>
                <a:latin typeface="Apercu Pro"/>
                <a:cs typeface="Helvetica"/>
              </a:rPr>
              <a:t>PROVIDING</a:t>
            </a:r>
            <a:r>
              <a:rPr lang="en-GB" sz="3200" b="1">
                <a:solidFill>
                  <a:schemeClr val="bg1"/>
                </a:solidFill>
                <a:highlight>
                  <a:srgbClr val="FF0031"/>
                </a:highlight>
                <a:latin typeface="Apercu Pro"/>
                <a:cs typeface="Helvetica"/>
              </a:rPr>
              <a:t> SERVICES TO AND IN THE </a:t>
            </a:r>
            <a:r>
              <a:rPr lang="en-GB" sz="3200" b="1" err="1">
                <a:solidFill>
                  <a:schemeClr val="bg1"/>
                </a:solidFill>
                <a:highlight>
                  <a:srgbClr val="FF0031"/>
                </a:highlight>
                <a:latin typeface="Apercu Pro"/>
                <a:cs typeface="Helvetica"/>
              </a:rPr>
              <a:t>EU</a:t>
            </a:r>
            <a:r>
              <a:rPr lang="en-GB" sz="3200" b="1" err="1">
                <a:solidFill>
                  <a:srgbClr val="FF0031"/>
                </a:solidFill>
                <a:highlight>
                  <a:srgbClr val="FF0031"/>
                </a:highlight>
                <a:latin typeface="Apercu Pro"/>
                <a:cs typeface="Helvetica"/>
              </a:rPr>
              <a:t>i</a:t>
            </a:r>
            <a:endParaRPr lang="en-GB" sz="3200" err="1">
              <a:solidFill>
                <a:srgbClr val="FF0031"/>
              </a:solidFill>
              <a:highlight>
                <a:srgbClr val="FF0031"/>
              </a:highlight>
              <a:cs typeface="Calibri"/>
            </a:endParaRPr>
          </a:p>
        </p:txBody>
      </p:sp>
      <p:grpSp>
        <p:nvGrpSpPr>
          <p:cNvPr id="3" name="Group 2">
            <a:extLst>
              <a:ext uri="{FF2B5EF4-FFF2-40B4-BE49-F238E27FC236}">
                <a16:creationId xmlns:a16="http://schemas.microsoft.com/office/drawing/2014/main" id="{501182A6-64D9-4410-9299-D2B190F2640F}"/>
              </a:ext>
            </a:extLst>
          </p:cNvPr>
          <p:cNvGrpSpPr/>
          <p:nvPr/>
        </p:nvGrpSpPr>
        <p:grpSpPr>
          <a:xfrm>
            <a:off x="6447073" y="4749768"/>
            <a:ext cx="5325193" cy="1691771"/>
            <a:chOff x="6582816" y="5697043"/>
            <a:chExt cx="4918793" cy="1246495"/>
          </a:xfrm>
        </p:grpSpPr>
        <p:sp>
          <p:nvSpPr>
            <p:cNvPr id="7" name="Rectangle 6">
              <a:extLst>
                <a:ext uri="{FF2B5EF4-FFF2-40B4-BE49-F238E27FC236}">
                  <a16:creationId xmlns:a16="http://schemas.microsoft.com/office/drawing/2014/main" id="{CF0267A1-D6E0-4326-845C-7E08DF81E2E2}"/>
                </a:ext>
              </a:extLst>
            </p:cNvPr>
            <p:cNvSpPr/>
            <p:nvPr/>
          </p:nvSpPr>
          <p:spPr>
            <a:xfrm>
              <a:off x="6582816" y="5697043"/>
              <a:ext cx="4918793" cy="1246495"/>
            </a:xfrm>
            <a:prstGeom prst="rect">
              <a:avLst/>
            </a:prstGeom>
            <a:noFill/>
            <a:ln w="28575">
              <a:solidFill>
                <a:srgbClr val="FF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ysClr val="windowText" lastClr="000000"/>
                  </a:solidFill>
                </a:ln>
              </a:endParaRPr>
            </a:p>
          </p:txBody>
        </p:sp>
        <p:sp>
          <p:nvSpPr>
            <p:cNvPr id="9" name="TextBox 8">
              <a:extLst>
                <a:ext uri="{FF2B5EF4-FFF2-40B4-BE49-F238E27FC236}">
                  <a16:creationId xmlns:a16="http://schemas.microsoft.com/office/drawing/2014/main" id="{E1C3C350-76DE-4EBC-A5D4-1E5F686FEF50}"/>
                </a:ext>
              </a:extLst>
            </p:cNvPr>
            <p:cNvSpPr txBox="1"/>
            <p:nvPr/>
          </p:nvSpPr>
          <p:spPr>
            <a:xfrm>
              <a:off x="6659367" y="5746991"/>
              <a:ext cx="4842242" cy="1145801"/>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400" b="1">
                  <a:solidFill>
                    <a:srgbClr val="FF003B"/>
                  </a:solidFill>
                  <a:latin typeface="Apercu Pro" panose="020B0503050601040103"/>
                  <a:ea typeface="+mn-lt"/>
                  <a:cs typeface="+mn-lt"/>
                </a:rPr>
                <a:t>Important to know</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Step by step summary: </a:t>
              </a:r>
              <a:r>
                <a:rPr lang="en-GB" sz="1400">
                  <a:solidFill>
                    <a:srgbClr val="2D2767"/>
                  </a:solidFill>
                  <a:latin typeface="Apercu Pro" panose="020B0503050601040103"/>
                  <a:ea typeface="+mn-lt"/>
                  <a:cs typeface="+mn-lt"/>
                  <a:hlinkClick r:id="rId5"/>
                </a:rPr>
                <a:t>Click here for detailed summary</a:t>
              </a:r>
              <a:r>
                <a:rPr lang="en-GB" sz="1400">
                  <a:solidFill>
                    <a:srgbClr val="2D2767"/>
                  </a:solidFill>
                  <a:latin typeface="Apercu Pro" panose="020B0503050601040103"/>
                  <a:ea typeface="+mn-lt"/>
                  <a:cs typeface="+mn-lt"/>
                </a:rPr>
                <a:t>.</a:t>
              </a:r>
            </a:p>
            <a:p>
              <a:pPr fontAlgn="base">
                <a:lnSpc>
                  <a:spcPts val="1400"/>
                </a:lnSpc>
                <a:spcBef>
                  <a:spcPts val="500"/>
                </a:spcBef>
                <a:spcAft>
                  <a:spcPts val="500"/>
                </a:spcAft>
                <a:buClr>
                  <a:srgbClr val="E61E42"/>
                </a:buClr>
              </a:pPr>
              <a:r>
                <a:rPr lang="en-GB" sz="1400">
                  <a:solidFill>
                    <a:srgbClr val="2D2767"/>
                  </a:solidFill>
                  <a:latin typeface="Apercu Pro"/>
                  <a:ea typeface="Arial" panose="020B0604020202020204" pitchFamily="34" charset="0"/>
                </a:rPr>
                <a:t>Contact the Government’s Business Support Helpline for free exporting advice on 0800 998 1098 (England). Click </a:t>
              </a:r>
              <a:r>
                <a:rPr lang="en-GB" sz="1400">
                  <a:solidFill>
                    <a:srgbClr val="2D2767"/>
                  </a:solidFill>
                  <a:latin typeface="Apercu Pro"/>
                  <a:ea typeface="Arial" panose="020B0604020202020204" pitchFamily="34" charset="0"/>
                  <a:hlinkClick r:id="rId8" action="ppaction://hlinksldjump"/>
                </a:rPr>
                <a:t>here</a:t>
              </a:r>
              <a:r>
                <a:rPr lang="en-GB" sz="1400">
                  <a:solidFill>
                    <a:srgbClr val="2D2767"/>
                  </a:solidFill>
                  <a:latin typeface="Apercu Pro"/>
                  <a:ea typeface="Arial" panose="020B0604020202020204" pitchFamily="34" charset="0"/>
                </a:rPr>
                <a:t> for other nations.</a:t>
              </a:r>
            </a:p>
            <a:p>
              <a:pPr>
                <a:lnSpc>
                  <a:spcPts val="1400"/>
                </a:lnSpc>
                <a:spcBef>
                  <a:spcPts val="500"/>
                </a:spcBef>
                <a:spcAft>
                  <a:spcPts val="500"/>
                </a:spcAft>
              </a:pPr>
              <a:r>
                <a:rPr lang="en-GB" sz="1400">
                  <a:solidFill>
                    <a:srgbClr val="2D2767"/>
                  </a:solidFill>
                  <a:latin typeface="Apercu Pro" panose="020B0503050601040103"/>
                  <a:ea typeface="+mn-lt"/>
                  <a:cs typeface="+mn-lt"/>
                </a:rPr>
                <a:t>Use the Institute of Chartered Accountants' </a:t>
              </a:r>
              <a:r>
                <a:rPr lang="en-GB" sz="1400" b="1">
                  <a:solidFill>
                    <a:srgbClr val="2D2767"/>
                  </a:solidFill>
                  <a:latin typeface="Apercu Pro" panose="020B0503050601040103"/>
                  <a:ea typeface="+mn-lt"/>
                  <a:cs typeface="+mn-lt"/>
                  <a:hlinkClick r:id="rId9"/>
                </a:rPr>
                <a:t>Brexit Checklist</a:t>
              </a:r>
              <a:r>
                <a:rPr lang="en-GB" sz="1400">
                  <a:solidFill>
                    <a:srgbClr val="2D2767"/>
                  </a:solidFill>
                  <a:latin typeface="Apercu Pro" panose="020B0503050601040103"/>
                  <a:ea typeface="+mn-lt"/>
                  <a:cs typeface="+mn-lt"/>
                </a:rPr>
                <a:t>.</a:t>
              </a:r>
            </a:p>
          </p:txBody>
        </p:sp>
      </p:grpSp>
      <p:pic>
        <p:nvPicPr>
          <p:cNvPr id="4" name="Graphic 3" descr="Checkbox Checked with solid fill">
            <a:extLst>
              <a:ext uri="{FF2B5EF4-FFF2-40B4-BE49-F238E27FC236}">
                <a16:creationId xmlns:a16="http://schemas.microsoft.com/office/drawing/2014/main" id="{E9E23CEA-991E-487F-BB52-ABB43B9E8D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256" y="1330065"/>
            <a:ext cx="294705" cy="294705"/>
          </a:xfrm>
          <a:prstGeom prst="rect">
            <a:avLst/>
          </a:prstGeom>
        </p:spPr>
      </p:pic>
      <p:pic>
        <p:nvPicPr>
          <p:cNvPr id="10" name="Graphic 9" descr="Checkbox Checked with solid fill">
            <a:extLst>
              <a:ext uri="{FF2B5EF4-FFF2-40B4-BE49-F238E27FC236}">
                <a16:creationId xmlns:a16="http://schemas.microsoft.com/office/drawing/2014/main" id="{9C812722-F1D0-40A6-A33D-43FEE2B6F3A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12923" y="1330065"/>
            <a:ext cx="294705" cy="294705"/>
          </a:xfrm>
          <a:prstGeom prst="rect">
            <a:avLst/>
          </a:prstGeom>
        </p:spPr>
      </p:pic>
      <p:sp>
        <p:nvSpPr>
          <p:cNvPr id="8" name="Slide Number Placeholder 7">
            <a:extLst>
              <a:ext uri="{FF2B5EF4-FFF2-40B4-BE49-F238E27FC236}">
                <a16:creationId xmlns:a16="http://schemas.microsoft.com/office/drawing/2014/main" id="{5BB84688-9378-4B03-B6E4-0BD7D5AA66C5}"/>
              </a:ext>
            </a:extLst>
          </p:cNvPr>
          <p:cNvSpPr>
            <a:spLocks noGrp="1"/>
          </p:cNvSpPr>
          <p:nvPr>
            <p:ph type="sldNum" sz="quarter" idx="12"/>
          </p:nvPr>
        </p:nvSpPr>
        <p:spPr/>
        <p:txBody>
          <a:bodyPr/>
          <a:lstStyle/>
          <a:p>
            <a:fld id="{85194759-C766-4537-A05C-586298C0C997}" type="slidenum">
              <a:rPr lang="en-GB" smtClean="0"/>
              <a:pPr/>
              <a:t>7</a:t>
            </a:fld>
            <a:endParaRPr lang="en-GB"/>
          </a:p>
        </p:txBody>
      </p:sp>
    </p:spTree>
    <p:extLst>
      <p:ext uri="{BB962C8B-B14F-4D97-AF65-F5344CB8AC3E}">
        <p14:creationId xmlns:p14="http://schemas.microsoft.com/office/powerpoint/2010/main" val="219627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EA9EC8-93A6-42E2-ACA8-CCC8BADD549A}"/>
              </a:ext>
            </a:extLst>
          </p:cNvPr>
          <p:cNvSpPr txBox="1"/>
          <p:nvPr/>
        </p:nvSpPr>
        <p:spPr>
          <a:xfrm>
            <a:off x="378000" y="1371600"/>
            <a:ext cx="5631078" cy="4431983"/>
          </a:xfrm>
          <a:prstGeom prst="rect">
            <a:avLst/>
          </a:prstGeom>
          <a:noFill/>
        </p:spPr>
        <p:txBody>
          <a:bodyPr wrap="square" lIns="91440" tIns="45720" rIns="91440" bIns="45720" rtlCol="0" anchor="t">
            <a:spAutoFit/>
          </a:bodyPr>
          <a:lstStyle/>
          <a:p>
            <a:pPr fontAlgn="base">
              <a:lnSpc>
                <a:spcPts val="1400"/>
              </a:lnSpc>
              <a:spcBef>
                <a:spcPts val="500"/>
              </a:spcBef>
              <a:spcAft>
                <a:spcPts val="500"/>
              </a:spcAft>
              <a:buClr>
                <a:srgbClr val="E61E42"/>
              </a:buClr>
            </a:pPr>
            <a:r>
              <a:rPr lang="en-GB" sz="1500" b="1">
                <a:solidFill>
                  <a:srgbClr val="FF003B"/>
                </a:solidFill>
                <a:latin typeface="Apercu Pro" panose="020B0503050601040103"/>
                <a:ea typeface="+mn-lt"/>
                <a:cs typeface="+mn-lt"/>
              </a:rPr>
              <a:t>Before travelling</a:t>
            </a:r>
          </a:p>
          <a:p>
            <a:pPr>
              <a:buClr>
                <a:srgbClr val="FF003B"/>
              </a:buClr>
            </a:pPr>
            <a:r>
              <a:rPr lang="en-GB" sz="1500" b="1">
                <a:solidFill>
                  <a:srgbClr val="2D2767"/>
                </a:solidFill>
                <a:latin typeface="Apercu Pro"/>
              </a:rPr>
              <a:t>Actions</a:t>
            </a:r>
          </a:p>
          <a:p>
            <a:pPr>
              <a:buClr>
                <a:srgbClr val="FF003B"/>
              </a:buClr>
            </a:pPr>
            <a:endParaRPr lang="en-GB" sz="1400" b="1">
              <a:solidFill>
                <a:srgbClr val="2D2767"/>
              </a:solidFill>
              <a:latin typeface="Apercu Pro"/>
            </a:endParaRPr>
          </a:p>
          <a:p>
            <a:pPr marL="342900" indent="-342900">
              <a:buClr>
                <a:srgbClr val="FF003B"/>
              </a:buClr>
              <a:buFont typeface="Arial" panose="020B0604020202020204" pitchFamily="34" charset="0"/>
              <a:buChar char="•"/>
            </a:pPr>
            <a:r>
              <a:rPr lang="en-GB" sz="1400" b="1">
                <a:solidFill>
                  <a:srgbClr val="2D2767"/>
                </a:solidFill>
                <a:latin typeface="Apercu Pro"/>
              </a:rPr>
              <a:t>Check whether you need a visa, work permit or other documentation and apply if necessary.</a:t>
            </a:r>
          </a:p>
          <a:p>
            <a:pPr>
              <a:buClr>
                <a:srgbClr val="FF003B"/>
              </a:buClr>
            </a:pPr>
            <a:r>
              <a:rPr lang="en-GB" sz="1400">
                <a:solidFill>
                  <a:srgbClr val="2D2767"/>
                </a:solidFill>
                <a:latin typeface="Apercu Pro"/>
              </a:rPr>
              <a:t>You may not be able to enter or work in some countries if you do not meet requirements. You can check entry requirements and rules of the country you’re planning to visit </a:t>
            </a:r>
            <a:r>
              <a:rPr lang="en-GB" sz="1400">
                <a:solidFill>
                  <a:srgbClr val="0070C0"/>
                </a:solidFill>
                <a:latin typeface="Apercu Pro"/>
                <a:hlinkClick r:id="rId3">
                  <a:extLst>
                    <a:ext uri="{A12FA001-AC4F-418D-AE19-62706E023703}">
                      <ahyp:hlinkClr xmlns:ahyp="http://schemas.microsoft.com/office/drawing/2018/hyperlinkcolor" val="tx"/>
                    </a:ext>
                  </a:extLst>
                </a:hlinkClick>
              </a:rPr>
              <a:t>here</a:t>
            </a:r>
            <a:r>
              <a:rPr lang="en-GB" sz="1400">
                <a:solidFill>
                  <a:srgbClr val="2D2767"/>
                </a:solidFill>
                <a:latin typeface="Apercu Pro"/>
              </a:rPr>
              <a:t>.</a:t>
            </a:r>
          </a:p>
          <a:p>
            <a:pPr>
              <a:buClr>
                <a:srgbClr val="FF003B"/>
              </a:buClr>
            </a:pPr>
            <a:endParaRPr lang="en-GB" sz="1400">
              <a:solidFill>
                <a:srgbClr val="2D2767"/>
              </a:solidFill>
              <a:latin typeface="Apercu Pro"/>
            </a:endParaRPr>
          </a:p>
          <a:p>
            <a:pPr marL="285750" indent="-285750">
              <a:buClr>
                <a:srgbClr val="FF003B"/>
              </a:buClr>
              <a:buFont typeface="Arial" panose="020B0604020202020204" pitchFamily="34" charset="0"/>
              <a:buChar char="•"/>
            </a:pPr>
            <a:r>
              <a:rPr lang="en-GB" sz="1400" b="1">
                <a:solidFill>
                  <a:srgbClr val="2D2767"/>
                </a:solidFill>
                <a:latin typeface="Apercu Pro"/>
              </a:rPr>
              <a:t>Ensure you have appropriate healthcare insurance</a:t>
            </a:r>
            <a:endParaRPr lang="en-GB" sz="1400" b="1">
              <a:solidFill>
                <a:srgbClr val="2D2767"/>
              </a:solidFill>
              <a:latin typeface="Apercu Pro" panose="020B0604020202020204" charset="0"/>
            </a:endParaRPr>
          </a:p>
          <a:p>
            <a:pPr>
              <a:buClr>
                <a:srgbClr val="FF003B"/>
              </a:buClr>
            </a:pPr>
            <a:r>
              <a:rPr lang="en-GB" sz="1400">
                <a:solidFill>
                  <a:srgbClr val="2D2767"/>
                </a:solidFill>
                <a:latin typeface="Apercu Pro"/>
              </a:rPr>
              <a:t>UK-issued European Health Insurance Cards (EHIC) are valid until they expire. </a:t>
            </a:r>
          </a:p>
          <a:p>
            <a:pPr>
              <a:buClr>
                <a:srgbClr val="FF003B"/>
              </a:buClr>
            </a:pPr>
            <a:endParaRPr lang="en-GB" sz="1400">
              <a:solidFill>
                <a:srgbClr val="2D2767"/>
              </a:solidFill>
              <a:latin typeface="Apercu Pro"/>
            </a:endParaRPr>
          </a:p>
          <a:p>
            <a:pPr>
              <a:buClr>
                <a:srgbClr val="FF003B"/>
              </a:buClr>
            </a:pPr>
            <a:r>
              <a:rPr lang="en-GB" sz="1400">
                <a:solidFill>
                  <a:srgbClr val="2D2767"/>
                </a:solidFill>
                <a:latin typeface="Apercu Pro"/>
              </a:rPr>
              <a:t>The EHIC is being replaced with the UK Global Health Insurance Card (GHIC), which is valid in any EU country but not in EFTA countries. </a:t>
            </a:r>
            <a:r>
              <a:rPr lang="en-GB" sz="1400">
                <a:solidFill>
                  <a:srgbClr val="0070C0"/>
                </a:solidFill>
                <a:latin typeface="Apercu Pro"/>
                <a:hlinkClick r:id="rId4">
                  <a:extLst>
                    <a:ext uri="{A12FA001-AC4F-418D-AE19-62706E023703}">
                      <ahyp:hlinkClr xmlns:ahyp="http://schemas.microsoft.com/office/drawing/2018/hyperlinkcolor" val="tx"/>
                    </a:ext>
                  </a:extLst>
                </a:hlinkClick>
              </a:rPr>
              <a:t>More guidance</a:t>
            </a:r>
            <a:r>
              <a:rPr lang="en-GB" sz="1400">
                <a:solidFill>
                  <a:srgbClr val="2D2767"/>
                </a:solidFill>
                <a:latin typeface="Apercu Pro"/>
              </a:rPr>
              <a:t>.</a:t>
            </a:r>
          </a:p>
          <a:p>
            <a:pPr>
              <a:buClr>
                <a:srgbClr val="FF003B"/>
              </a:buClr>
            </a:pPr>
            <a:endParaRPr lang="en-GB" sz="1400">
              <a:solidFill>
                <a:srgbClr val="2D2767"/>
              </a:solidFill>
              <a:latin typeface="Apercu Pro"/>
            </a:endParaRPr>
          </a:p>
          <a:p>
            <a:pPr marL="285750" indent="-285750">
              <a:buClr>
                <a:srgbClr val="FF003B"/>
              </a:buClr>
              <a:buFont typeface="Arial" panose="020B0604020202020204" pitchFamily="34" charset="0"/>
              <a:buChar char="•"/>
            </a:pPr>
            <a:r>
              <a:rPr lang="en-GB" sz="1400" b="1">
                <a:solidFill>
                  <a:srgbClr val="2D2767"/>
                </a:solidFill>
                <a:latin typeface="Apercu Pro"/>
              </a:rPr>
              <a:t>Check your passport's expiry date and renew if necessary. </a:t>
            </a:r>
          </a:p>
          <a:p>
            <a:pPr>
              <a:buClr>
                <a:srgbClr val="FF003B"/>
              </a:buClr>
            </a:pPr>
            <a:r>
              <a:rPr lang="en-GB" sz="1400">
                <a:solidFill>
                  <a:srgbClr val="2D2767"/>
                </a:solidFill>
                <a:latin typeface="Apercu Pro"/>
              </a:rPr>
              <a:t>You need at least 6 months left on your passport to travel to certain countries. </a:t>
            </a:r>
            <a:r>
              <a:rPr lang="en-GB" sz="1400">
                <a:solidFill>
                  <a:srgbClr val="0070C0"/>
                </a:solidFill>
                <a:latin typeface="Apercu Pro"/>
                <a:hlinkClick r:id="rId5">
                  <a:extLst>
                    <a:ext uri="{A12FA001-AC4F-418D-AE19-62706E023703}">
                      <ahyp:hlinkClr xmlns:ahyp="http://schemas.microsoft.com/office/drawing/2018/hyperlinkcolor" val="tx"/>
                    </a:ext>
                  </a:extLst>
                </a:hlinkClick>
              </a:rPr>
              <a:t>More guidance</a:t>
            </a:r>
            <a:r>
              <a:rPr lang="en-GB" sz="1400">
                <a:solidFill>
                  <a:srgbClr val="2D2767"/>
                </a:solidFill>
                <a:latin typeface="Apercu Pro"/>
              </a:rPr>
              <a:t>.</a:t>
            </a:r>
          </a:p>
        </p:txBody>
      </p:sp>
      <p:pic>
        <p:nvPicPr>
          <p:cNvPr id="12" name="Graphic 11" descr="Checkbox Checked with solid fill">
            <a:extLst>
              <a:ext uri="{FF2B5EF4-FFF2-40B4-BE49-F238E27FC236}">
                <a16:creationId xmlns:a16="http://schemas.microsoft.com/office/drawing/2014/main" id="{5AB57DD7-C1FC-4BD3-814E-78B8A7F070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714" y="1335453"/>
            <a:ext cx="294705" cy="294705"/>
          </a:xfrm>
          <a:prstGeom prst="rect">
            <a:avLst/>
          </a:prstGeom>
        </p:spPr>
      </p:pic>
      <p:sp>
        <p:nvSpPr>
          <p:cNvPr id="14" name="TextBox 13">
            <a:extLst>
              <a:ext uri="{FF2B5EF4-FFF2-40B4-BE49-F238E27FC236}">
                <a16:creationId xmlns:a16="http://schemas.microsoft.com/office/drawing/2014/main" id="{123925B7-B245-467C-910D-B177F8491084}"/>
              </a:ext>
            </a:extLst>
          </p:cNvPr>
          <p:cNvSpPr txBox="1"/>
          <p:nvPr/>
        </p:nvSpPr>
        <p:spPr>
          <a:xfrm>
            <a:off x="6350400" y="1371600"/>
            <a:ext cx="5441411" cy="2923877"/>
          </a:xfrm>
          <a:prstGeom prst="rect">
            <a:avLst/>
          </a:prstGeom>
          <a:noFill/>
        </p:spPr>
        <p:txBody>
          <a:bodyPr wrap="square" lIns="91440" tIns="45720" rIns="91440" bIns="45720" anchor="t">
            <a:spAutoFit/>
          </a:bodyPr>
          <a:lstStyle/>
          <a:p>
            <a:pPr>
              <a:buClr>
                <a:srgbClr val="FF003B"/>
              </a:buClr>
            </a:pPr>
            <a:r>
              <a:rPr lang="en-GB" sz="1500" b="1">
                <a:solidFill>
                  <a:srgbClr val="FF003B"/>
                </a:solidFill>
                <a:latin typeface="Apercu Pro"/>
              </a:rPr>
              <a:t>Before working</a:t>
            </a:r>
          </a:p>
          <a:p>
            <a:pPr>
              <a:buClr>
                <a:srgbClr val="FF003B"/>
              </a:buClr>
            </a:pPr>
            <a:r>
              <a:rPr lang="en-GB" sz="1500" b="1">
                <a:solidFill>
                  <a:srgbClr val="2D2767"/>
                </a:solidFill>
                <a:latin typeface="Apercu Pro"/>
              </a:rPr>
              <a:t>Actions </a:t>
            </a:r>
          </a:p>
          <a:p>
            <a:pPr>
              <a:buClr>
                <a:srgbClr val="FF003B"/>
              </a:buClr>
            </a:pPr>
            <a:endParaRPr lang="en-GB" sz="1400" b="1">
              <a:solidFill>
                <a:srgbClr val="2D2767"/>
              </a:solidFill>
              <a:latin typeface="Apercu Pro"/>
            </a:endParaRPr>
          </a:p>
          <a:p>
            <a:pPr marL="285750" indent="-285750">
              <a:buClr>
                <a:srgbClr val="FF003B"/>
              </a:buClr>
              <a:buFont typeface="Arial" panose="020B0604020202020204" pitchFamily="34" charset="0"/>
              <a:buChar char="•"/>
            </a:pPr>
            <a:r>
              <a:rPr lang="en-GB" sz="1400" b="1">
                <a:solidFill>
                  <a:srgbClr val="2D2767"/>
                </a:solidFill>
                <a:latin typeface="Apercu Pro"/>
              </a:rPr>
              <a:t>Check if you still need to pay UK tax whilst working abroad.</a:t>
            </a:r>
            <a:r>
              <a:rPr lang="en-GB" sz="1400">
                <a:solidFill>
                  <a:srgbClr val="2D2767"/>
                </a:solidFill>
                <a:latin typeface="Apercu Pro"/>
              </a:rPr>
              <a:t> Find out more </a:t>
            </a:r>
            <a:r>
              <a:rPr lang="en-GB" sz="1400">
                <a:solidFill>
                  <a:srgbClr val="0070C0"/>
                </a:solidFill>
                <a:latin typeface="Apercu Pro"/>
                <a:hlinkClick r:id="rId8">
                  <a:extLst>
                    <a:ext uri="{A12FA001-AC4F-418D-AE19-62706E023703}">
                      <ahyp:hlinkClr xmlns:ahyp="http://schemas.microsoft.com/office/drawing/2018/hyperlinkcolor" val="tx"/>
                    </a:ext>
                  </a:extLst>
                </a:hlinkClick>
              </a:rPr>
              <a:t>here</a:t>
            </a:r>
            <a:r>
              <a:rPr lang="en-GB" sz="1400">
                <a:solidFill>
                  <a:srgbClr val="2D2767"/>
                </a:solidFill>
                <a:latin typeface="Apercu Pro"/>
              </a:rPr>
              <a:t>, or contact HMRC </a:t>
            </a:r>
            <a:r>
              <a:rPr lang="en-GB" sz="1400">
                <a:solidFill>
                  <a:srgbClr val="0070C0"/>
                </a:solidFill>
                <a:latin typeface="Apercu Pro"/>
                <a:hlinkClick r:id="rId9">
                  <a:extLst>
                    <a:ext uri="{A12FA001-AC4F-418D-AE19-62706E023703}">
                      <ahyp:hlinkClr xmlns:ahyp="http://schemas.microsoft.com/office/drawing/2018/hyperlinkcolor" val="tx"/>
                    </a:ext>
                  </a:extLst>
                </a:hlinkClick>
              </a:rPr>
              <a:t>here</a:t>
            </a:r>
            <a:r>
              <a:rPr lang="en-GB" sz="1400">
                <a:solidFill>
                  <a:srgbClr val="2D2767"/>
                </a:solidFill>
                <a:latin typeface="Apercu Pro"/>
              </a:rPr>
              <a:t>.</a:t>
            </a:r>
          </a:p>
          <a:p>
            <a:pPr marL="285750" indent="-285750">
              <a:buClr>
                <a:srgbClr val="FF003B"/>
              </a:buClr>
              <a:buFont typeface="Arial" panose="020B0604020202020204" pitchFamily="34" charset="0"/>
              <a:buChar char="•"/>
            </a:pPr>
            <a:endParaRPr lang="en-GB" sz="1400" b="1">
              <a:solidFill>
                <a:srgbClr val="2D2767"/>
              </a:solidFill>
              <a:latin typeface="Apercu Pro"/>
            </a:endParaRPr>
          </a:p>
          <a:p>
            <a:pPr marL="285750" indent="-285750">
              <a:buClr>
                <a:srgbClr val="FF003B"/>
              </a:buClr>
              <a:buFont typeface="Arial" panose="020B0604020202020204" pitchFamily="34" charset="0"/>
              <a:buChar char="•"/>
            </a:pPr>
            <a:r>
              <a:rPr lang="en-GB" sz="1400" b="1">
                <a:solidFill>
                  <a:srgbClr val="2D2767"/>
                </a:solidFill>
                <a:latin typeface="Apercu Pro"/>
              </a:rPr>
              <a:t>Check whether you need indemnity insurance for your employees. </a:t>
            </a:r>
          </a:p>
          <a:p>
            <a:pPr marL="285750" indent="-285750">
              <a:buClr>
                <a:srgbClr val="FF003B"/>
              </a:buClr>
              <a:buFont typeface="Arial" panose="020B0604020202020204" pitchFamily="34" charset="0"/>
              <a:buChar char="•"/>
            </a:pPr>
            <a:endParaRPr lang="en-GB" sz="1400" b="1">
              <a:solidFill>
                <a:srgbClr val="2D2767"/>
              </a:solidFill>
              <a:latin typeface="Apercu Pro"/>
            </a:endParaRPr>
          </a:p>
          <a:p>
            <a:pPr marL="285750" indent="-285750">
              <a:buClr>
                <a:srgbClr val="FF003B"/>
              </a:buClr>
              <a:buFont typeface="Arial" panose="020B0604020202020204" pitchFamily="34" charset="0"/>
              <a:buChar char="•"/>
            </a:pPr>
            <a:r>
              <a:rPr lang="en-GB" sz="1400" b="1">
                <a:solidFill>
                  <a:srgbClr val="2D2767"/>
                </a:solidFill>
                <a:latin typeface="Apercu Pro"/>
              </a:rPr>
              <a:t>Ensure your professional qualifications are recognised if you provide professional services. </a:t>
            </a:r>
            <a:r>
              <a:rPr lang="en-GB" sz="1400">
                <a:solidFill>
                  <a:srgbClr val="2D2767"/>
                </a:solidFill>
                <a:latin typeface="Apercu Pro"/>
              </a:rPr>
              <a:t>More information on the </a:t>
            </a:r>
            <a:r>
              <a:rPr lang="en-GB" sz="1400">
                <a:solidFill>
                  <a:srgbClr val="0070C0"/>
                </a:solidFill>
                <a:latin typeface="Apercu Pro"/>
                <a:hlinkClick r:id="rId10" action="ppaction://hlinksldjump">
                  <a:extLst>
                    <a:ext uri="{A12FA001-AC4F-418D-AE19-62706E023703}">
                      <ahyp:hlinkClr xmlns:ahyp="http://schemas.microsoft.com/office/drawing/2018/hyperlinkcolor" val="tx"/>
                    </a:ext>
                  </a:extLst>
                </a:hlinkClick>
              </a:rPr>
              <a:t>Services page</a:t>
            </a:r>
            <a:r>
              <a:rPr lang="en-GB" sz="1400">
                <a:solidFill>
                  <a:srgbClr val="2D2767"/>
                </a:solidFill>
                <a:latin typeface="Apercu Pro"/>
              </a:rPr>
              <a:t>.</a:t>
            </a:r>
          </a:p>
          <a:p>
            <a:pPr>
              <a:buClr>
                <a:srgbClr val="FF003B"/>
              </a:buClr>
            </a:pPr>
            <a:endParaRPr lang="en-GB" sz="1400">
              <a:solidFill>
                <a:srgbClr val="2D2767"/>
              </a:solidFill>
              <a:latin typeface="Apercu Pro"/>
            </a:endParaRPr>
          </a:p>
        </p:txBody>
      </p:sp>
      <p:sp>
        <p:nvSpPr>
          <p:cNvPr id="3" name="TextBox 2">
            <a:extLst>
              <a:ext uri="{FF2B5EF4-FFF2-40B4-BE49-F238E27FC236}">
                <a16:creationId xmlns:a16="http://schemas.microsoft.com/office/drawing/2014/main" id="{19B13538-F9B2-47AD-A92D-51B64580752B}"/>
              </a:ext>
            </a:extLst>
          </p:cNvPr>
          <p:cNvSpPr txBox="1"/>
          <p:nvPr/>
        </p:nvSpPr>
        <p:spPr>
          <a:xfrm>
            <a:off x="334111" y="496800"/>
            <a:ext cx="10686100" cy="584775"/>
          </a:xfrm>
          <a:prstGeom prst="rect">
            <a:avLst/>
          </a:prstGeom>
          <a:noFill/>
        </p:spPr>
        <p:txBody>
          <a:bodyPr wrap="square" lIns="91440" tIns="45720" rIns="91440" bIns="45720" anchor="t">
            <a:spAutoFit/>
          </a:bodyPr>
          <a:lstStyle/>
          <a:p>
            <a:r>
              <a:rPr lang="en-GB" sz="3200" b="1" err="1">
                <a:solidFill>
                  <a:srgbClr val="FF0031"/>
                </a:solidFill>
                <a:highlight>
                  <a:srgbClr val="FF0031"/>
                </a:highlight>
                <a:latin typeface="Apercu Pro"/>
                <a:cs typeface="Helvetica"/>
              </a:rPr>
              <a:t>i</a:t>
            </a:r>
            <a:r>
              <a:rPr lang="en-GB" sz="3200" b="1" err="1">
                <a:solidFill>
                  <a:schemeClr val="bg1"/>
                </a:solidFill>
                <a:highlight>
                  <a:srgbClr val="FF0031"/>
                </a:highlight>
                <a:latin typeface="Apercu Pro"/>
                <a:cs typeface="Helvetica"/>
              </a:rPr>
              <a:t>TRAVELLING</a:t>
            </a:r>
            <a:r>
              <a:rPr lang="en-GB" sz="3200" b="1">
                <a:solidFill>
                  <a:schemeClr val="bg1"/>
                </a:solidFill>
                <a:highlight>
                  <a:srgbClr val="FF0031"/>
                </a:highlight>
                <a:latin typeface="Apercu Pro"/>
                <a:cs typeface="Helvetica"/>
              </a:rPr>
              <a:t> TO THE EU FOR </a:t>
            </a:r>
            <a:r>
              <a:rPr lang="en-GB" sz="3200" b="1" err="1">
                <a:solidFill>
                  <a:schemeClr val="bg1"/>
                </a:solidFill>
                <a:highlight>
                  <a:srgbClr val="FF0031"/>
                </a:highlight>
                <a:latin typeface="Apercu Pro"/>
                <a:cs typeface="Helvetica"/>
              </a:rPr>
              <a:t>BUSINESS</a:t>
            </a:r>
            <a:r>
              <a:rPr lang="en-GB" sz="3200" b="1" err="1">
                <a:solidFill>
                  <a:srgbClr val="FF0031"/>
                </a:solidFill>
                <a:highlight>
                  <a:srgbClr val="FF0031"/>
                </a:highlight>
                <a:latin typeface="Apercu Pro"/>
                <a:cs typeface="Helvetica"/>
              </a:rPr>
              <a:t>i</a:t>
            </a:r>
            <a:endParaRPr lang="en-GB" sz="3200">
              <a:solidFill>
                <a:srgbClr val="FF0031"/>
              </a:solidFill>
              <a:highlight>
                <a:srgbClr val="FF0031"/>
              </a:highlight>
            </a:endParaRPr>
          </a:p>
        </p:txBody>
      </p:sp>
      <p:pic>
        <p:nvPicPr>
          <p:cNvPr id="10" name="Graphic 9" descr="Checkbox Checked with solid fill">
            <a:extLst>
              <a:ext uri="{FF2B5EF4-FFF2-40B4-BE49-F238E27FC236}">
                <a16:creationId xmlns:a16="http://schemas.microsoft.com/office/drawing/2014/main" id="{B60CEDB0-3592-4CC8-BD27-15B437CD79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96000" y="1371600"/>
            <a:ext cx="294705" cy="294705"/>
          </a:xfrm>
          <a:prstGeom prst="rect">
            <a:avLst/>
          </a:prstGeom>
        </p:spPr>
      </p:pic>
      <p:sp>
        <p:nvSpPr>
          <p:cNvPr id="2" name="Slide Number Placeholder 1">
            <a:extLst>
              <a:ext uri="{FF2B5EF4-FFF2-40B4-BE49-F238E27FC236}">
                <a16:creationId xmlns:a16="http://schemas.microsoft.com/office/drawing/2014/main" id="{F2FDA6A7-04D5-4130-8542-652E8CB274CC}"/>
              </a:ext>
            </a:extLst>
          </p:cNvPr>
          <p:cNvSpPr>
            <a:spLocks noGrp="1"/>
          </p:cNvSpPr>
          <p:nvPr>
            <p:ph type="sldNum" sz="quarter" idx="12"/>
          </p:nvPr>
        </p:nvSpPr>
        <p:spPr/>
        <p:txBody>
          <a:bodyPr/>
          <a:lstStyle/>
          <a:p>
            <a:fld id="{85194759-C766-4537-A05C-586298C0C997}" type="slidenum">
              <a:rPr lang="en-GB" smtClean="0"/>
              <a:pPr/>
              <a:t>8</a:t>
            </a:fld>
            <a:endParaRPr lang="en-GB"/>
          </a:p>
        </p:txBody>
      </p:sp>
      <p:grpSp>
        <p:nvGrpSpPr>
          <p:cNvPr id="6" name="Group 5">
            <a:extLst>
              <a:ext uri="{FF2B5EF4-FFF2-40B4-BE49-F238E27FC236}">
                <a16:creationId xmlns:a16="http://schemas.microsoft.com/office/drawing/2014/main" id="{AA9AE69A-7205-47EF-82C2-2B77B11C5CE6}"/>
              </a:ext>
            </a:extLst>
          </p:cNvPr>
          <p:cNvGrpSpPr/>
          <p:nvPr/>
        </p:nvGrpSpPr>
        <p:grpSpPr>
          <a:xfrm>
            <a:off x="6528559" y="5258096"/>
            <a:ext cx="5080157" cy="1167308"/>
            <a:chOff x="6582816" y="5697043"/>
            <a:chExt cx="4918793" cy="1246495"/>
          </a:xfrm>
        </p:grpSpPr>
        <p:sp>
          <p:nvSpPr>
            <p:cNvPr id="16" name="Rectangle 15">
              <a:extLst>
                <a:ext uri="{FF2B5EF4-FFF2-40B4-BE49-F238E27FC236}">
                  <a16:creationId xmlns:a16="http://schemas.microsoft.com/office/drawing/2014/main" id="{B9E81C77-CBD7-452E-A837-955FFE3BD996}"/>
                </a:ext>
              </a:extLst>
            </p:cNvPr>
            <p:cNvSpPr/>
            <p:nvPr/>
          </p:nvSpPr>
          <p:spPr>
            <a:xfrm>
              <a:off x="6582816" y="5697043"/>
              <a:ext cx="4918793" cy="1246495"/>
            </a:xfrm>
            <a:prstGeom prst="rect">
              <a:avLst/>
            </a:prstGeom>
            <a:noFill/>
            <a:ln w="28575">
              <a:solidFill>
                <a:srgbClr val="FF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ysClr val="windowText" lastClr="000000"/>
                  </a:solidFill>
                </a:ln>
              </a:endParaRPr>
            </a:p>
          </p:txBody>
        </p:sp>
        <p:sp>
          <p:nvSpPr>
            <p:cNvPr id="17" name="TextBox 16">
              <a:extLst>
                <a:ext uri="{FF2B5EF4-FFF2-40B4-BE49-F238E27FC236}">
                  <a16:creationId xmlns:a16="http://schemas.microsoft.com/office/drawing/2014/main" id="{64D7432A-CF81-4EAB-81C7-22E48E105AFA}"/>
                </a:ext>
              </a:extLst>
            </p:cNvPr>
            <p:cNvSpPr txBox="1"/>
            <p:nvPr/>
          </p:nvSpPr>
          <p:spPr>
            <a:xfrm>
              <a:off x="6582816" y="5739104"/>
              <a:ext cx="4918793" cy="939553"/>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400" b="1">
                  <a:solidFill>
                    <a:srgbClr val="FF003B"/>
                  </a:solidFill>
                  <a:latin typeface="Apercu Pro" panose="020B0503050601040103"/>
                  <a:ea typeface="+mn-lt"/>
                  <a:cs typeface="+mn-lt"/>
                </a:rPr>
                <a:t>Important to know</a:t>
              </a:r>
            </a:p>
            <a:p>
              <a:pPr>
                <a:lnSpc>
                  <a:spcPts val="1400"/>
                </a:lnSpc>
                <a:spcBef>
                  <a:spcPts val="500"/>
                </a:spcBef>
                <a:spcAft>
                  <a:spcPts val="500"/>
                </a:spcAft>
              </a:pPr>
              <a:r>
                <a:rPr lang="en-GB" sz="1400">
                  <a:solidFill>
                    <a:srgbClr val="2D2767"/>
                  </a:solidFill>
                  <a:latin typeface="Apercu Pro"/>
                </a:rPr>
                <a:t>Common travel area rights are unaffected. If you are a British or Irish citizen, you can work and live in the UK or Ireland without needing additional permission.</a:t>
              </a:r>
            </a:p>
          </p:txBody>
        </p:sp>
      </p:grpSp>
    </p:spTree>
    <p:extLst>
      <p:ext uri="{BB962C8B-B14F-4D97-AF65-F5344CB8AC3E}">
        <p14:creationId xmlns:p14="http://schemas.microsoft.com/office/powerpoint/2010/main" val="151947836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D7B8C2-7338-4A96-85AE-A1209706F4E5}"/>
              </a:ext>
            </a:extLst>
          </p:cNvPr>
          <p:cNvSpPr txBox="1"/>
          <p:nvPr/>
        </p:nvSpPr>
        <p:spPr>
          <a:xfrm>
            <a:off x="378000" y="1371600"/>
            <a:ext cx="5228164" cy="5340565"/>
          </a:xfrm>
          <a:prstGeom prst="rect">
            <a:avLst/>
          </a:prstGeom>
          <a:noFill/>
        </p:spPr>
        <p:txBody>
          <a:bodyPr wrap="square" lIns="91440" tIns="45720" rIns="91440" bIns="45720" anchor="t">
            <a:spAutoFit/>
          </a:bodyPr>
          <a:lstStyle/>
          <a:p>
            <a:pPr>
              <a:lnSpc>
                <a:spcPts val="1400"/>
              </a:lnSpc>
              <a:spcBef>
                <a:spcPts val="500"/>
              </a:spcBef>
              <a:spcAft>
                <a:spcPts val="500"/>
              </a:spcAft>
            </a:pPr>
            <a:r>
              <a:rPr lang="en-GB" sz="1400" b="1">
                <a:solidFill>
                  <a:srgbClr val="2D2767"/>
                </a:solidFill>
                <a:latin typeface="Apercu Pro"/>
                <a:ea typeface="+mn-lt"/>
                <a:cs typeface="+mn-lt"/>
              </a:rPr>
              <a:t>Actions</a:t>
            </a:r>
            <a:endParaRPr lang="en-GB" sz="1400">
              <a:solidFill>
                <a:srgbClr val="2D2767"/>
              </a:solidFill>
              <a:latin typeface="Apercu Pro"/>
              <a:ea typeface="+mn-lt"/>
              <a:cs typeface="Times New Roman"/>
            </a:endParaRPr>
          </a:p>
          <a:p>
            <a:pPr marL="285750" indent="-285750" fontAlgn="base">
              <a:lnSpc>
                <a:spcPts val="1400"/>
              </a:lnSpc>
              <a:spcBef>
                <a:spcPts val="500"/>
              </a:spcBef>
              <a:spcAft>
                <a:spcPts val="500"/>
              </a:spcAft>
              <a:buClr>
                <a:srgbClr val="FF003B"/>
              </a:buClr>
              <a:buFont typeface="Arial"/>
              <a:buChar char="•"/>
            </a:pPr>
            <a:r>
              <a:rPr lang="en-GB" sz="1400" b="1">
                <a:solidFill>
                  <a:srgbClr val="2D2767"/>
                </a:solidFill>
                <a:latin typeface="Apercu Pro"/>
                <a:ea typeface="+mn-lt"/>
                <a:cs typeface="Times New Roman"/>
              </a:rPr>
              <a:t>Register for a free XI EORI number </a:t>
            </a:r>
            <a:r>
              <a:rPr lang="en-GB" sz="1400">
                <a:solidFill>
                  <a:srgbClr val="2D2767"/>
                </a:solidFill>
                <a:latin typeface="Apercu Pro"/>
                <a:ea typeface="+mn-lt"/>
                <a:cs typeface="Times New Roman"/>
                <a:hlinkClick r:id="rId3"/>
              </a:rPr>
              <a:t>here</a:t>
            </a:r>
            <a:r>
              <a:rPr lang="en-GB" sz="1400">
                <a:solidFill>
                  <a:srgbClr val="2D2767"/>
                </a:solidFill>
                <a:latin typeface="Apercu Pro"/>
                <a:ea typeface="+mn-lt"/>
                <a:cs typeface="Times New Roman"/>
              </a:rPr>
              <a:t>. If your business moves goods to or from NI, you will need an EORI number that starts with XI.</a:t>
            </a:r>
          </a:p>
          <a:p>
            <a:pPr marL="285750" indent="-285750">
              <a:lnSpc>
                <a:spcPts val="1400"/>
              </a:lnSpc>
              <a:spcBef>
                <a:spcPts val="500"/>
              </a:spcBef>
              <a:spcAft>
                <a:spcPts val="500"/>
              </a:spcAft>
              <a:buClr>
                <a:srgbClr val="FF003B"/>
              </a:buClr>
              <a:buFont typeface="Arial"/>
              <a:buChar char="•"/>
            </a:pPr>
            <a:r>
              <a:rPr lang="en-US" sz="1400" b="1">
                <a:solidFill>
                  <a:srgbClr val="2D2767"/>
                </a:solidFill>
                <a:latin typeface="Apercu Pro"/>
                <a:ea typeface="+mn-lt"/>
                <a:cs typeface="+mn-lt"/>
              </a:rPr>
              <a:t>Check if you need to declare goods</a:t>
            </a:r>
            <a:r>
              <a:rPr lang="en-US" sz="1400">
                <a:solidFill>
                  <a:srgbClr val="2D2767"/>
                </a:solidFill>
                <a:latin typeface="Apercu Pro"/>
                <a:ea typeface="+mn-lt"/>
                <a:cs typeface="+mn-lt"/>
              </a:rPr>
              <a:t> you bring into or take out of the UK </a:t>
            </a:r>
            <a:r>
              <a:rPr lang="en-US" sz="1400">
                <a:solidFill>
                  <a:srgbClr val="2D2767"/>
                </a:solidFill>
                <a:latin typeface="Apercu Pro"/>
                <a:ea typeface="+mn-lt"/>
                <a:cs typeface="+mn-lt"/>
                <a:hlinkClick r:id="rId4"/>
              </a:rPr>
              <a:t>here</a:t>
            </a:r>
            <a:r>
              <a:rPr lang="en-US" sz="1400">
                <a:solidFill>
                  <a:srgbClr val="2D2767"/>
                </a:solidFill>
                <a:latin typeface="Apercu Pro"/>
                <a:ea typeface="+mn-lt"/>
                <a:cs typeface="+mn-lt"/>
              </a:rPr>
              <a:t>. The </a:t>
            </a:r>
            <a:r>
              <a:rPr lang="en-US" sz="1400">
                <a:solidFill>
                  <a:srgbClr val="2D2767"/>
                </a:solidFill>
                <a:latin typeface="Apercu Pro"/>
                <a:ea typeface="+mn-lt"/>
                <a:cs typeface="+mn-lt"/>
                <a:hlinkClick r:id="rId5"/>
              </a:rPr>
              <a:t>Trader Support Service</a:t>
            </a:r>
            <a:r>
              <a:rPr lang="en-US" sz="1400">
                <a:solidFill>
                  <a:srgbClr val="2D2767"/>
                </a:solidFill>
                <a:latin typeface="Apercu Pro"/>
                <a:ea typeface="+mn-lt"/>
                <a:cs typeface="+mn-lt"/>
              </a:rPr>
              <a:t> can help.</a:t>
            </a:r>
            <a:endParaRPr lang="en-GB" sz="1400">
              <a:solidFill>
                <a:srgbClr val="2D2767"/>
              </a:solidFill>
              <a:latin typeface="Apercu Pro"/>
              <a:ea typeface="+mn-lt"/>
              <a:cs typeface="Times New Roman"/>
            </a:endParaRP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a:ea typeface="+mn-lt"/>
                <a:cs typeface="+mn-lt"/>
              </a:rPr>
              <a:t>Check if you need to meet </a:t>
            </a:r>
            <a:r>
              <a:rPr lang="en-GB" sz="1400" b="1">
                <a:solidFill>
                  <a:srgbClr val="2D2767"/>
                </a:solidFill>
                <a:latin typeface="Apercu Pro"/>
                <a:ea typeface="+mn-lt"/>
                <a:cs typeface="+mn-lt"/>
              </a:rPr>
              <a:t>new requirements for moving live animals or </a:t>
            </a:r>
            <a:r>
              <a:rPr lang="en-GB" sz="1400" b="1" err="1">
                <a:solidFill>
                  <a:srgbClr val="2D2767"/>
                </a:solidFill>
                <a:latin typeface="Apercu Pro"/>
                <a:ea typeface="+mn-lt"/>
                <a:cs typeface="+mn-lt"/>
              </a:rPr>
              <a:t>agrifood</a:t>
            </a:r>
            <a:r>
              <a:rPr lang="en-GB" sz="1400" b="1">
                <a:solidFill>
                  <a:srgbClr val="2D2767"/>
                </a:solidFill>
                <a:latin typeface="Apercu Pro"/>
                <a:ea typeface="+mn-lt"/>
                <a:cs typeface="+mn-lt"/>
              </a:rPr>
              <a:t> </a:t>
            </a:r>
            <a:r>
              <a:rPr lang="en-GB" sz="1400">
                <a:solidFill>
                  <a:srgbClr val="2D2767"/>
                </a:solidFill>
                <a:latin typeface="Apercu Pro"/>
                <a:ea typeface="+mn-lt"/>
                <a:cs typeface="+mn-lt"/>
              </a:rPr>
              <a:t>goods from GB to NI.</a:t>
            </a:r>
            <a:r>
              <a:rPr lang="en-GB" sz="1400" b="1">
                <a:solidFill>
                  <a:srgbClr val="2D2767"/>
                </a:solidFill>
                <a:latin typeface="Apercu Pro"/>
                <a:ea typeface="+mn-lt"/>
                <a:cs typeface="+mn-lt"/>
              </a:rPr>
              <a:t> </a:t>
            </a:r>
            <a:r>
              <a:rPr lang="en-GB" sz="1400">
                <a:solidFill>
                  <a:srgbClr val="2D2767"/>
                </a:solidFill>
                <a:latin typeface="Apercu Pro"/>
                <a:ea typeface="+mn-lt"/>
                <a:cs typeface="+mn-lt"/>
              </a:rPr>
              <a:t>The </a:t>
            </a:r>
            <a:r>
              <a:rPr lang="en-GB" sz="1400">
                <a:solidFill>
                  <a:srgbClr val="2D2767"/>
                </a:solidFill>
                <a:latin typeface="Apercu Pro"/>
                <a:ea typeface="+mn-lt"/>
                <a:cs typeface="+mn-lt"/>
                <a:hlinkClick r:id="rId6"/>
              </a:rPr>
              <a:t>Movement Assistance Scheme</a:t>
            </a:r>
            <a:r>
              <a:rPr lang="en-GB" sz="1400">
                <a:solidFill>
                  <a:srgbClr val="2D2767"/>
                </a:solidFill>
                <a:latin typeface="Apercu Pro"/>
                <a:ea typeface="+mn-lt"/>
                <a:cs typeface="+mn-lt"/>
              </a:rPr>
              <a:t> provides help with this process.</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b="1">
                <a:solidFill>
                  <a:srgbClr val="2D2767"/>
                </a:solidFill>
                <a:latin typeface="Apercu Pro"/>
                <a:ea typeface="+mn-lt"/>
                <a:cs typeface="+mn-lt"/>
              </a:rPr>
              <a:t>Decide how you will account for VAT </a:t>
            </a:r>
            <a:r>
              <a:rPr lang="en-GB" sz="1400">
                <a:solidFill>
                  <a:srgbClr val="2D2767"/>
                </a:solidFill>
                <a:latin typeface="Apercu Pro"/>
                <a:ea typeface="+mn-lt"/>
                <a:cs typeface="+mn-lt"/>
              </a:rPr>
              <a:t>on goods moving between Great Britain and Northern Ireland. </a:t>
            </a:r>
            <a:r>
              <a:rPr lang="en-GB" sz="1400">
                <a:solidFill>
                  <a:srgbClr val="2D2767"/>
                </a:solidFill>
                <a:latin typeface="Apercu Pro"/>
                <a:ea typeface="+mn-lt"/>
                <a:cs typeface="+mn-lt"/>
                <a:hlinkClick r:id="rId7"/>
              </a:rPr>
              <a:t>More guidance</a:t>
            </a:r>
            <a:r>
              <a:rPr lang="en-GB" sz="1400">
                <a:solidFill>
                  <a:srgbClr val="2D2767"/>
                </a:solidFill>
                <a:latin typeface="Apercu Pro"/>
                <a:ea typeface="+mn-lt"/>
                <a:cs typeface="+mn-lt"/>
              </a:rPr>
              <a:t>. </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US" sz="1400" b="1">
                <a:solidFill>
                  <a:srgbClr val="2D2767"/>
                </a:solidFill>
                <a:latin typeface="Apercu Pro"/>
                <a:ea typeface="+mn-lt"/>
                <a:cs typeface="+mn-lt"/>
              </a:rPr>
              <a:t>Check your goods regulation. </a:t>
            </a:r>
            <a:r>
              <a:rPr lang="en-US" sz="1400">
                <a:solidFill>
                  <a:srgbClr val="2D2767"/>
                </a:solidFill>
                <a:latin typeface="Apercu Pro"/>
                <a:ea typeface="+mn-lt"/>
                <a:cs typeface="+mn-lt"/>
              </a:rPr>
              <a:t>If </a:t>
            </a:r>
            <a:r>
              <a:rPr lang="en-GB" sz="1400">
                <a:solidFill>
                  <a:srgbClr val="2D2767"/>
                </a:solidFill>
                <a:latin typeface="Apercu Pro"/>
                <a:ea typeface="+mn-lt"/>
                <a:cs typeface="+mn-lt"/>
              </a:rPr>
              <a:t>you are placing manufactured goods on the market in NI you need to check whether your goods comply with EU regulations. </a:t>
            </a:r>
            <a:r>
              <a:rPr lang="en-GB" sz="1400">
                <a:solidFill>
                  <a:srgbClr val="2D2767"/>
                </a:solidFill>
                <a:latin typeface="Apercu Pro"/>
                <a:ea typeface="+mn-lt"/>
                <a:cs typeface="+mn-lt"/>
                <a:hlinkClick r:id="rId8"/>
              </a:rPr>
              <a:t>Further guidance</a:t>
            </a:r>
            <a:r>
              <a:rPr lang="en-GB" sz="1400">
                <a:solidFill>
                  <a:srgbClr val="2D2767"/>
                </a:solidFill>
                <a:latin typeface="Apercu Pro"/>
                <a:ea typeface="+mn-lt"/>
                <a:cs typeface="+mn-lt"/>
              </a:rPr>
              <a:t>.</a:t>
            </a:r>
            <a:endParaRPr lang="en-GB" sz="1400">
              <a:solidFill>
                <a:srgbClr val="000000"/>
              </a:solidFill>
              <a:latin typeface="Apercu Pro"/>
              <a:ea typeface="+mn-lt"/>
              <a:cs typeface="+mn-lt"/>
            </a:endParaRPr>
          </a:p>
          <a:p>
            <a:pPr marL="285750" indent="-285750">
              <a:lnSpc>
                <a:spcPts val="1400"/>
              </a:lnSpc>
              <a:spcBef>
                <a:spcPts val="500"/>
              </a:spcBef>
              <a:spcAft>
                <a:spcPts val="500"/>
              </a:spcAft>
              <a:buClr>
                <a:srgbClr val="FF003B"/>
              </a:buClr>
              <a:buFont typeface="Arial" panose="020B0604020202020204" pitchFamily="34" charset="0"/>
              <a:buChar char="•"/>
            </a:pPr>
            <a:r>
              <a:rPr lang="en-GB" sz="1400" b="1">
                <a:solidFill>
                  <a:srgbClr val="002060"/>
                </a:solidFill>
                <a:latin typeface="Apercu Pro"/>
                <a:ea typeface="+mn-lt"/>
                <a:cs typeface="+mn-lt"/>
              </a:rPr>
              <a:t>Ensure the goods are correctly labelled/ marked. </a:t>
            </a:r>
            <a:r>
              <a:rPr lang="en-GB" sz="1400">
                <a:solidFill>
                  <a:srgbClr val="002060"/>
                </a:solidFill>
                <a:latin typeface="Apercu Pro"/>
                <a:ea typeface="+mn-lt"/>
                <a:cs typeface="+mn-lt"/>
                <a:hlinkClick r:id="rId9"/>
              </a:rPr>
              <a:t>More guidance</a:t>
            </a:r>
            <a:r>
              <a:rPr lang="en-GB" sz="1400">
                <a:solidFill>
                  <a:srgbClr val="002060"/>
                </a:solidFill>
                <a:latin typeface="Apercu Pro"/>
                <a:ea typeface="+mn-lt"/>
                <a:cs typeface="+mn-lt"/>
              </a:rPr>
              <a:t>.</a:t>
            </a:r>
            <a:endParaRPr lang="en-GB" sz="1400">
              <a:latin typeface="Apercu Pro"/>
            </a:endParaRPr>
          </a:p>
          <a:p>
            <a:pPr fontAlgn="base">
              <a:lnSpc>
                <a:spcPts val="1400"/>
              </a:lnSpc>
              <a:spcBef>
                <a:spcPts val="500"/>
              </a:spcBef>
              <a:spcAft>
                <a:spcPts val="500"/>
              </a:spcAft>
              <a:buClr>
                <a:srgbClr val="FF003B"/>
              </a:buClr>
            </a:pPr>
            <a:endParaRPr lang="en-GB" sz="1400" i="0">
              <a:solidFill>
                <a:srgbClr val="2D2767"/>
              </a:solidFill>
              <a:effectLst/>
              <a:latin typeface="Apercu Pro" panose="020B0604020202020204" charset="0"/>
              <a:cs typeface="Times New Roman"/>
            </a:endParaRPr>
          </a:p>
          <a:p>
            <a:pPr marL="285750" indent="-285750" fontAlgn="base">
              <a:lnSpc>
                <a:spcPts val="1400"/>
              </a:lnSpc>
              <a:spcBef>
                <a:spcPts val="500"/>
              </a:spcBef>
              <a:spcAft>
                <a:spcPts val="500"/>
              </a:spcAft>
              <a:buClr>
                <a:srgbClr val="FF003B"/>
              </a:buClr>
              <a:buFont typeface="Arial" panose="020B0604020202020204" pitchFamily="34" charset="0"/>
              <a:buChar char="•"/>
            </a:pPr>
            <a:endParaRPr lang="en-GB" sz="1400" b="1">
              <a:solidFill>
                <a:srgbClr val="FF003B"/>
              </a:solidFill>
              <a:latin typeface="Apercu Pro" panose="020B0604020202020204" charset="0"/>
            </a:endParaRPr>
          </a:p>
          <a:p>
            <a:pPr fontAlgn="base">
              <a:lnSpc>
                <a:spcPts val="1400"/>
              </a:lnSpc>
              <a:spcBef>
                <a:spcPts val="500"/>
              </a:spcBef>
              <a:spcAft>
                <a:spcPts val="500"/>
              </a:spcAft>
              <a:buClr>
                <a:srgbClr val="E61E42"/>
              </a:buClr>
            </a:pPr>
            <a:endParaRPr lang="en-GB" sz="1400">
              <a:solidFill>
                <a:srgbClr val="002060"/>
              </a:solidFill>
              <a:latin typeface="Apercu Pro" panose="020B0604020202020204" charset="0"/>
              <a:cs typeface="Calibri" panose="020F0502020204030204"/>
            </a:endParaRPr>
          </a:p>
          <a:p>
            <a:pPr fontAlgn="base">
              <a:lnSpc>
                <a:spcPts val="1400"/>
              </a:lnSpc>
              <a:spcBef>
                <a:spcPts val="500"/>
              </a:spcBef>
              <a:spcAft>
                <a:spcPts val="500"/>
              </a:spcAft>
              <a:buClr>
                <a:srgbClr val="E61E42"/>
              </a:buClr>
            </a:pPr>
            <a:endParaRPr lang="en-GB">
              <a:cs typeface="Calibri" panose="020F0502020204030204"/>
            </a:endParaRPr>
          </a:p>
        </p:txBody>
      </p:sp>
      <p:sp>
        <p:nvSpPr>
          <p:cNvPr id="6" name="TextBox 5">
            <a:extLst>
              <a:ext uri="{FF2B5EF4-FFF2-40B4-BE49-F238E27FC236}">
                <a16:creationId xmlns:a16="http://schemas.microsoft.com/office/drawing/2014/main" id="{DDCF086E-2B45-44C8-AF5A-F6679D5164C0}"/>
              </a:ext>
            </a:extLst>
          </p:cNvPr>
          <p:cNvSpPr txBox="1"/>
          <p:nvPr/>
        </p:nvSpPr>
        <p:spPr>
          <a:xfrm>
            <a:off x="6350401" y="1371600"/>
            <a:ext cx="5782592" cy="3068340"/>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FF003B"/>
              </a:buClr>
            </a:pPr>
            <a:r>
              <a:rPr lang="en-GB" sz="1400" b="1">
                <a:solidFill>
                  <a:srgbClr val="002060"/>
                </a:solidFill>
                <a:latin typeface="Apercu Pro"/>
                <a:cs typeface="Helvetica"/>
              </a:rPr>
              <a:t>What support is available? </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a:ea typeface="+mn-lt"/>
                <a:cs typeface="Times New Roman"/>
              </a:rPr>
              <a:t>You can sign up for the </a:t>
            </a:r>
            <a:r>
              <a:rPr lang="en-GB" sz="1400" b="1">
                <a:solidFill>
                  <a:srgbClr val="2D2767"/>
                </a:solidFill>
                <a:latin typeface="Apercu Pro"/>
                <a:ea typeface="+mn-lt"/>
                <a:cs typeface="Times New Roman"/>
              </a:rPr>
              <a:t>Trader Support Service (TSS) </a:t>
            </a:r>
            <a:r>
              <a:rPr lang="en-GB" sz="1400" u="sng">
                <a:solidFill>
                  <a:srgbClr val="2D2767"/>
                </a:solidFill>
                <a:latin typeface="Apercu Pro"/>
                <a:ea typeface="+mn-lt"/>
                <a:cs typeface="Times New Roman"/>
                <a:hlinkClick r:id="rId5"/>
              </a:rPr>
              <a:t>here</a:t>
            </a:r>
            <a:r>
              <a:rPr lang="en-GB" sz="1400" b="1">
                <a:solidFill>
                  <a:srgbClr val="2D2767"/>
                </a:solidFill>
                <a:latin typeface="Apercu Pro"/>
                <a:ea typeface="+mn-lt"/>
                <a:cs typeface="Times New Roman"/>
              </a:rPr>
              <a:t>. </a:t>
            </a:r>
            <a:r>
              <a:rPr lang="en-GB" sz="1400">
                <a:solidFill>
                  <a:srgbClr val="2D2767"/>
                </a:solidFill>
                <a:latin typeface="Apercu Pro"/>
                <a:ea typeface="+mn-lt"/>
                <a:cs typeface="Times New Roman"/>
              </a:rPr>
              <a:t>The</a:t>
            </a:r>
            <a:r>
              <a:rPr lang="en-GB" sz="1400" b="1">
                <a:solidFill>
                  <a:srgbClr val="2D2767"/>
                </a:solidFill>
                <a:latin typeface="Apercu Pro"/>
                <a:ea typeface="+mn-lt"/>
                <a:cs typeface="Times New Roman"/>
              </a:rPr>
              <a:t> </a:t>
            </a:r>
            <a:r>
              <a:rPr lang="en-GB" sz="1400">
                <a:solidFill>
                  <a:srgbClr val="2D2767"/>
                </a:solidFill>
                <a:latin typeface="Apercu Pro"/>
                <a:ea typeface="+mn-lt"/>
                <a:cs typeface="Times New Roman"/>
              </a:rPr>
              <a:t>TSS provides an end-to-end service which will guide you through new processes under the Northern Ireland Protocol. You can also use it to complete digital declarations at no additional cost.</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GB" sz="1400">
                <a:solidFill>
                  <a:srgbClr val="2D2767"/>
                </a:solidFill>
                <a:latin typeface="Apercu Pro"/>
                <a:ea typeface="+mn-lt"/>
                <a:cs typeface="Times New Roman"/>
              </a:rPr>
              <a:t>If you move </a:t>
            </a:r>
            <a:r>
              <a:rPr lang="en-GB" sz="1400" err="1">
                <a:solidFill>
                  <a:srgbClr val="2D2767"/>
                </a:solidFill>
                <a:latin typeface="Apercu Pro"/>
                <a:ea typeface="+mn-lt"/>
                <a:cs typeface="Times New Roman"/>
              </a:rPr>
              <a:t>agrifoods</a:t>
            </a:r>
            <a:r>
              <a:rPr lang="en-GB" sz="1400">
                <a:solidFill>
                  <a:srgbClr val="2D2767"/>
                </a:solidFill>
                <a:latin typeface="Apercu Pro"/>
                <a:ea typeface="+mn-lt"/>
                <a:cs typeface="Times New Roman"/>
              </a:rPr>
              <a:t> from GB to NI, </a:t>
            </a:r>
            <a:r>
              <a:rPr lang="en-GB" sz="1400" b="1">
                <a:solidFill>
                  <a:srgbClr val="2D2767"/>
                </a:solidFill>
                <a:latin typeface="Apercu Pro" panose="020B0503050601040103"/>
                <a:ea typeface="+mn-lt"/>
                <a:cs typeface="Times New Roman"/>
              </a:rPr>
              <a:t>contact the Movement Assistance Scheme for support. </a:t>
            </a:r>
            <a:r>
              <a:rPr lang="en-GB" sz="1400">
                <a:solidFill>
                  <a:srgbClr val="2D2767"/>
                </a:solidFill>
                <a:latin typeface="Apercu Pro"/>
                <a:ea typeface="+mn-lt"/>
                <a:cs typeface="Times New Roman"/>
              </a:rPr>
              <a:t>Either </a:t>
            </a:r>
            <a:r>
              <a:rPr lang="en-GB" sz="1400">
                <a:solidFill>
                  <a:srgbClr val="2D2767"/>
                </a:solidFill>
                <a:latin typeface="Apercu Pro"/>
                <a:ea typeface="+mn-lt"/>
                <a:cs typeface="Times New Roman"/>
                <a:hlinkClick r:id="rId6"/>
              </a:rPr>
              <a:t>online</a:t>
            </a:r>
            <a:r>
              <a:rPr lang="en-GB" sz="1400">
                <a:solidFill>
                  <a:srgbClr val="2D2767"/>
                </a:solidFill>
                <a:latin typeface="Apercu Pro"/>
                <a:ea typeface="+mn-lt"/>
                <a:cs typeface="Times New Roman"/>
              </a:rPr>
              <a:t> or via their helpline: 0330 0416 580.</a:t>
            </a:r>
          </a:p>
          <a:p>
            <a:pPr marL="285750" indent="-285750" fontAlgn="base">
              <a:lnSpc>
                <a:spcPts val="1400"/>
              </a:lnSpc>
              <a:spcBef>
                <a:spcPts val="500"/>
              </a:spcBef>
              <a:spcAft>
                <a:spcPts val="500"/>
              </a:spcAft>
              <a:buClr>
                <a:srgbClr val="FF003B"/>
              </a:buClr>
              <a:buFont typeface="Arial" panose="020B0604020202020204" pitchFamily="34" charset="0"/>
              <a:buChar char="•"/>
            </a:pPr>
            <a:r>
              <a:rPr lang="en-US" sz="1400">
                <a:solidFill>
                  <a:srgbClr val="2D2767"/>
                </a:solidFill>
                <a:latin typeface="Apercu Pro"/>
                <a:ea typeface="+mn-lt"/>
                <a:cs typeface="Times New Roman"/>
              </a:rPr>
              <a:t>If you intend to bring goods into Northern Ireland which you know are not at risk of moving into the EU, apply for </a:t>
            </a:r>
            <a:r>
              <a:rPr lang="en-US" sz="1400" err="1">
                <a:solidFill>
                  <a:srgbClr val="2D2767"/>
                </a:solidFill>
                <a:latin typeface="Apercu Pro"/>
                <a:ea typeface="+mn-lt"/>
                <a:cs typeface="Times New Roman"/>
              </a:rPr>
              <a:t>authorisation</a:t>
            </a:r>
            <a:r>
              <a:rPr lang="en-US" sz="1400">
                <a:solidFill>
                  <a:srgbClr val="2D2767"/>
                </a:solidFill>
                <a:latin typeface="Apercu Pro"/>
                <a:ea typeface="+mn-lt"/>
                <a:cs typeface="Times New Roman"/>
              </a:rPr>
              <a:t> to the </a:t>
            </a:r>
            <a:r>
              <a:rPr lang="en-US" sz="1400" b="1">
                <a:solidFill>
                  <a:srgbClr val="2D2767"/>
                </a:solidFill>
                <a:latin typeface="Apercu Pro"/>
                <a:ea typeface="+mn-lt"/>
                <a:cs typeface="Times New Roman"/>
              </a:rPr>
              <a:t>UK Trader Scheme </a:t>
            </a:r>
            <a:r>
              <a:rPr lang="en-US" sz="1400" u="sng">
                <a:solidFill>
                  <a:srgbClr val="2D2767"/>
                </a:solidFill>
                <a:latin typeface="Apercu Pro"/>
                <a:ea typeface="+mn-lt"/>
                <a:cs typeface="Times New Roman"/>
                <a:hlinkClick r:id="rId10"/>
              </a:rPr>
              <a:t>here</a:t>
            </a:r>
            <a:r>
              <a:rPr lang="en-US" sz="1400">
                <a:solidFill>
                  <a:srgbClr val="2D2767"/>
                </a:solidFill>
                <a:latin typeface="Apercu Pro"/>
                <a:ea typeface="+mn-lt"/>
                <a:cs typeface="Times New Roman"/>
              </a:rPr>
              <a:t>. </a:t>
            </a:r>
            <a:endParaRPr lang="en-GB" sz="1400" b="1">
              <a:solidFill>
                <a:srgbClr val="2D2767"/>
              </a:solidFill>
              <a:latin typeface="Apercu Pro" panose="020B0503050601040103"/>
              <a:ea typeface="+mn-lt"/>
              <a:cs typeface="+mn-lt"/>
            </a:endParaRPr>
          </a:p>
          <a:p>
            <a:pPr fontAlgn="base">
              <a:lnSpc>
                <a:spcPts val="1400"/>
              </a:lnSpc>
              <a:spcBef>
                <a:spcPts val="500"/>
              </a:spcBef>
              <a:spcAft>
                <a:spcPts val="500"/>
              </a:spcAft>
              <a:buClr>
                <a:srgbClr val="E61E42"/>
              </a:buClr>
            </a:pPr>
            <a:endParaRPr lang="en-US" sz="1400">
              <a:solidFill>
                <a:srgbClr val="2D2767"/>
              </a:solidFill>
              <a:latin typeface="Apercu Pro"/>
              <a:ea typeface="+mn-lt"/>
              <a:cs typeface="Times New Roman"/>
            </a:endParaRPr>
          </a:p>
          <a:p>
            <a:pPr fontAlgn="base">
              <a:lnSpc>
                <a:spcPts val="1400"/>
              </a:lnSpc>
              <a:spcBef>
                <a:spcPts val="500"/>
              </a:spcBef>
              <a:spcAft>
                <a:spcPts val="500"/>
              </a:spcAft>
              <a:buClr>
                <a:srgbClr val="E61E42"/>
              </a:buClr>
            </a:pPr>
            <a:endParaRPr lang="en-GB" sz="1400">
              <a:solidFill>
                <a:srgbClr val="2D2767"/>
              </a:solidFill>
              <a:latin typeface="Apercu Pro"/>
              <a:ea typeface="+mn-lt"/>
              <a:cs typeface="Times New Roman"/>
            </a:endParaRPr>
          </a:p>
        </p:txBody>
      </p:sp>
      <p:sp>
        <p:nvSpPr>
          <p:cNvPr id="2" name="TextBox 1">
            <a:extLst>
              <a:ext uri="{FF2B5EF4-FFF2-40B4-BE49-F238E27FC236}">
                <a16:creationId xmlns:a16="http://schemas.microsoft.com/office/drawing/2014/main" id="{A2BF4A18-0E17-4B65-B5F8-9D9F09E0E649}"/>
              </a:ext>
            </a:extLst>
          </p:cNvPr>
          <p:cNvSpPr txBox="1"/>
          <p:nvPr/>
        </p:nvSpPr>
        <p:spPr>
          <a:xfrm>
            <a:off x="343396" y="496800"/>
            <a:ext cx="11512905" cy="584775"/>
          </a:xfrm>
          <a:prstGeom prst="rect">
            <a:avLst/>
          </a:prstGeom>
          <a:noFill/>
        </p:spPr>
        <p:txBody>
          <a:bodyPr wrap="square" lIns="91440" tIns="45720" rIns="91440" bIns="45720" anchor="t">
            <a:spAutoFit/>
          </a:bodyPr>
          <a:lstStyle/>
          <a:p>
            <a:r>
              <a:rPr lang="en-GB" sz="3200" b="1" err="1">
                <a:solidFill>
                  <a:srgbClr val="FF0031"/>
                </a:solidFill>
                <a:highlight>
                  <a:srgbClr val="FF0031"/>
                </a:highlight>
                <a:latin typeface="Apercu Pro"/>
                <a:cs typeface="Helvetica"/>
              </a:rPr>
              <a:t>i</a:t>
            </a:r>
            <a:r>
              <a:rPr lang="en-GB" sz="3200" b="1" err="1">
                <a:solidFill>
                  <a:schemeClr val="bg1"/>
                </a:solidFill>
                <a:highlight>
                  <a:srgbClr val="FF0031"/>
                </a:highlight>
                <a:latin typeface="Apercu Pro"/>
                <a:cs typeface="Helvetica"/>
              </a:rPr>
              <a:t>TRADING</a:t>
            </a:r>
            <a:r>
              <a:rPr lang="en-GB" sz="3200" b="1">
                <a:solidFill>
                  <a:schemeClr val="bg1"/>
                </a:solidFill>
                <a:highlight>
                  <a:srgbClr val="FF0031"/>
                </a:highlight>
                <a:latin typeface="Apercu Pro"/>
                <a:cs typeface="Helvetica"/>
              </a:rPr>
              <a:t> &amp; MOVING GOODS IN AND OUT OF NI</a:t>
            </a:r>
            <a:endParaRPr lang="en-GB" sz="3200">
              <a:solidFill>
                <a:srgbClr val="FF0031"/>
              </a:solidFill>
              <a:highlight>
                <a:srgbClr val="FF0031"/>
              </a:highlight>
            </a:endParaRPr>
          </a:p>
        </p:txBody>
      </p:sp>
      <p:pic>
        <p:nvPicPr>
          <p:cNvPr id="10" name="Graphic 9" descr="Checkbox Checked with solid fill">
            <a:extLst>
              <a:ext uri="{FF2B5EF4-FFF2-40B4-BE49-F238E27FC236}">
                <a16:creationId xmlns:a16="http://schemas.microsoft.com/office/drawing/2014/main" id="{0B3E6849-254B-4591-8146-048E3B2CDD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6048" y="1331166"/>
            <a:ext cx="294705" cy="294705"/>
          </a:xfrm>
          <a:prstGeom prst="rect">
            <a:avLst/>
          </a:prstGeom>
        </p:spPr>
      </p:pic>
      <p:pic>
        <p:nvPicPr>
          <p:cNvPr id="13" name="Graphic 12" descr="Checkbox Checked with solid fill">
            <a:extLst>
              <a:ext uri="{FF2B5EF4-FFF2-40B4-BE49-F238E27FC236}">
                <a16:creationId xmlns:a16="http://schemas.microsoft.com/office/drawing/2014/main" id="{F4008D33-4D04-43D8-90DD-DCB38A000A5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09485" y="1331167"/>
            <a:ext cx="294705" cy="294705"/>
          </a:xfrm>
          <a:prstGeom prst="rect">
            <a:avLst/>
          </a:prstGeom>
        </p:spPr>
      </p:pic>
      <p:sp>
        <p:nvSpPr>
          <p:cNvPr id="4" name="TextBox 3">
            <a:extLst>
              <a:ext uri="{FF2B5EF4-FFF2-40B4-BE49-F238E27FC236}">
                <a16:creationId xmlns:a16="http://schemas.microsoft.com/office/drawing/2014/main" id="{2667065A-40E4-4FB8-9862-3DE543979A5E}"/>
              </a:ext>
            </a:extLst>
          </p:cNvPr>
          <p:cNvSpPr txBox="1"/>
          <p:nvPr/>
        </p:nvSpPr>
        <p:spPr>
          <a:xfrm>
            <a:off x="6248640" y="4897318"/>
            <a:ext cx="5608929" cy="1887822"/>
          </a:xfrm>
          <a:prstGeom prst="rect">
            <a:avLst/>
          </a:prstGeom>
          <a:noFill/>
        </p:spPr>
        <p:txBody>
          <a:bodyPr wrap="square" lIns="91440" tIns="45720" rIns="91440" bIns="45720" anchor="t">
            <a:spAutoFit/>
          </a:bodyPr>
          <a:lstStyle/>
          <a:p>
            <a:pPr fontAlgn="base">
              <a:lnSpc>
                <a:spcPts val="1400"/>
              </a:lnSpc>
              <a:spcBef>
                <a:spcPts val="500"/>
              </a:spcBef>
              <a:spcAft>
                <a:spcPts val="500"/>
              </a:spcAft>
              <a:buClr>
                <a:srgbClr val="E61E42"/>
              </a:buClr>
            </a:pPr>
            <a:r>
              <a:rPr lang="en-GB" sz="1400" b="1">
                <a:solidFill>
                  <a:srgbClr val="FF003B"/>
                </a:solidFill>
                <a:latin typeface="Apercu Pro" panose="020B0503050601040103"/>
                <a:ea typeface="+mn-lt"/>
                <a:cs typeface="+mn-lt"/>
              </a:rPr>
              <a:t>Important to know</a:t>
            </a:r>
          </a:p>
          <a:p>
            <a:pPr fontAlgn="base">
              <a:lnSpc>
                <a:spcPts val="1400"/>
              </a:lnSpc>
              <a:spcBef>
                <a:spcPts val="500"/>
              </a:spcBef>
              <a:spcAft>
                <a:spcPts val="500"/>
              </a:spcAft>
              <a:buClr>
                <a:srgbClr val="E61E42"/>
              </a:buClr>
            </a:pPr>
            <a:r>
              <a:rPr lang="en-GB" sz="1400" b="1">
                <a:solidFill>
                  <a:srgbClr val="2D2767"/>
                </a:solidFill>
                <a:latin typeface="Apercu Pro" panose="020B0503050601040103"/>
                <a:ea typeface="+mn-lt"/>
                <a:cs typeface="+mn-lt"/>
              </a:rPr>
              <a:t>Step by step summary: </a:t>
            </a:r>
            <a:r>
              <a:rPr lang="en-GB" sz="1400">
                <a:ea typeface="+mn-lt"/>
                <a:cs typeface="+mn-lt"/>
                <a:hlinkClick r:id="rId13"/>
              </a:rPr>
              <a:t>https://www.gov.uk/guidance/trading-and-moving-goods-in-and-out-of-northern-ireland</a:t>
            </a:r>
            <a:r>
              <a:rPr lang="en-GB" sz="1400">
                <a:ea typeface="+mn-lt"/>
                <a:cs typeface="+mn-lt"/>
              </a:rPr>
              <a:t> </a:t>
            </a:r>
          </a:p>
          <a:p>
            <a:pPr fontAlgn="base">
              <a:lnSpc>
                <a:spcPts val="1400"/>
              </a:lnSpc>
              <a:spcBef>
                <a:spcPts val="500"/>
              </a:spcBef>
              <a:spcAft>
                <a:spcPts val="500"/>
              </a:spcAft>
              <a:buClr>
                <a:srgbClr val="E61E42"/>
              </a:buClr>
            </a:pPr>
            <a:r>
              <a:rPr lang="en-GB" sz="1400">
                <a:solidFill>
                  <a:srgbClr val="2D2767"/>
                </a:solidFill>
                <a:latin typeface="Apercu Pro"/>
                <a:ea typeface="Arial" panose="020B0604020202020204" pitchFamily="34" charset="0"/>
              </a:rPr>
              <a:t>Contact the Government’s Business Support Helpline for free exporting advice on 0800 998 1098 (England). Click </a:t>
            </a:r>
            <a:r>
              <a:rPr lang="en-GB" sz="1400">
                <a:solidFill>
                  <a:srgbClr val="2D2767"/>
                </a:solidFill>
                <a:latin typeface="Apercu Pro"/>
                <a:ea typeface="Arial" panose="020B0604020202020204" pitchFamily="34" charset="0"/>
                <a:hlinkClick r:id="rId14" action="ppaction://hlinksldjump"/>
              </a:rPr>
              <a:t>here</a:t>
            </a:r>
            <a:r>
              <a:rPr lang="en-GB" sz="1400">
                <a:solidFill>
                  <a:srgbClr val="2D2767"/>
                </a:solidFill>
                <a:latin typeface="Apercu Pro"/>
                <a:ea typeface="Arial" panose="020B0604020202020204" pitchFamily="34" charset="0"/>
              </a:rPr>
              <a:t> for other nations.</a:t>
            </a:r>
          </a:p>
          <a:p>
            <a:pPr>
              <a:lnSpc>
                <a:spcPts val="1400"/>
              </a:lnSpc>
              <a:spcBef>
                <a:spcPts val="500"/>
              </a:spcBef>
              <a:spcAft>
                <a:spcPts val="500"/>
              </a:spcAft>
            </a:pPr>
            <a:r>
              <a:rPr lang="en-GB" sz="1400">
                <a:solidFill>
                  <a:srgbClr val="2D2767"/>
                </a:solidFill>
                <a:latin typeface="Apercu Pro" panose="020B0503050601040103"/>
                <a:ea typeface="+mn-lt"/>
                <a:cs typeface="+mn-lt"/>
              </a:rPr>
              <a:t>TSS: </a:t>
            </a:r>
            <a:r>
              <a:rPr lang="en-GB" sz="1400">
                <a:ea typeface="+mn-lt"/>
                <a:cs typeface="+mn-lt"/>
                <a:hlinkClick r:id="rId15"/>
              </a:rPr>
              <a:t>https://www.gov.uk/guidance/trader-support-service</a:t>
            </a:r>
            <a:endParaRPr lang="en-GB" sz="1400">
              <a:solidFill>
                <a:srgbClr val="2D2767"/>
              </a:solidFill>
              <a:latin typeface="Apercu Pro" panose="020B0503050601040103"/>
              <a:ea typeface="+mn-lt"/>
              <a:cs typeface="+mn-lt"/>
            </a:endParaRPr>
          </a:p>
        </p:txBody>
      </p:sp>
      <p:sp>
        <p:nvSpPr>
          <p:cNvPr id="15" name="Rectangle 14">
            <a:extLst>
              <a:ext uri="{FF2B5EF4-FFF2-40B4-BE49-F238E27FC236}">
                <a16:creationId xmlns:a16="http://schemas.microsoft.com/office/drawing/2014/main" id="{C180955D-1755-4BAC-9ED1-09DC5D1C7598}"/>
              </a:ext>
            </a:extLst>
          </p:cNvPr>
          <p:cNvSpPr/>
          <p:nvPr/>
        </p:nvSpPr>
        <p:spPr>
          <a:xfrm>
            <a:off x="6167959" y="4857682"/>
            <a:ext cx="5608929" cy="1786818"/>
          </a:xfrm>
          <a:prstGeom prst="rect">
            <a:avLst/>
          </a:prstGeom>
          <a:noFill/>
          <a:ln w="28575">
            <a:solidFill>
              <a:srgbClr val="FF00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a:solidFill>
                  <a:sysClr val="windowText" lastClr="000000"/>
                </a:solidFill>
              </a:ln>
            </a:endParaRPr>
          </a:p>
        </p:txBody>
      </p:sp>
      <p:sp>
        <p:nvSpPr>
          <p:cNvPr id="9" name="Slide Number Placeholder 1">
            <a:extLst>
              <a:ext uri="{FF2B5EF4-FFF2-40B4-BE49-F238E27FC236}">
                <a16:creationId xmlns:a16="http://schemas.microsoft.com/office/drawing/2014/main" id="{B37365C0-559C-44F8-962C-FADC1954CDD1}"/>
              </a:ext>
            </a:extLst>
          </p:cNvPr>
          <p:cNvSpPr>
            <a:spLocks noGrp="1"/>
          </p:cNvSpPr>
          <p:nvPr>
            <p:ph type="sldNum" sz="quarter" idx="12"/>
          </p:nvPr>
        </p:nvSpPr>
        <p:spPr>
          <a:xfrm>
            <a:off x="421419" y="6356350"/>
            <a:ext cx="2743200" cy="365125"/>
          </a:xfrm>
        </p:spPr>
        <p:txBody>
          <a:bodyPr/>
          <a:lstStyle/>
          <a:p>
            <a:fld id="{85194759-C766-4537-A05C-586298C0C997}" type="slidenum">
              <a:rPr lang="en-GB" smtClean="0"/>
              <a:pPr/>
              <a:t>9</a:t>
            </a:fld>
            <a:endParaRPr lang="en-GB"/>
          </a:p>
        </p:txBody>
      </p:sp>
    </p:spTree>
    <p:extLst>
      <p:ext uri="{BB962C8B-B14F-4D97-AF65-F5344CB8AC3E}">
        <p14:creationId xmlns:p14="http://schemas.microsoft.com/office/powerpoint/2010/main" val="3140011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2AB90371DEB48835463DE3D97CAE7" ma:contentTypeVersion="507" ma:contentTypeDescription="Create a new document." ma:contentTypeScope="" ma:versionID="6ce4d2610211338621cdb07c9b805eae">
  <xsd:schema xmlns:xsd="http://www.w3.org/2001/XMLSchema" xmlns:xs="http://www.w3.org/2001/XMLSchema" xmlns:p="http://schemas.microsoft.com/office/2006/metadata/properties" xmlns:ns2="f5306899-96aa-46e9-8b25-112cc89a50d9" xmlns:ns3="b67a7830-db79-4a49-bf27-2aff92a2201a" xmlns:ns4="b413c3fd-5a3b-4239-b985-69032e371c04" xmlns:ns5="c963a4c1-1bb4-49f2-a011-9c776a7eed2a" xmlns:ns6="a8f60570-4bd3-4f2b-950b-a996de8ab151" xmlns:ns7="a172083e-e40c-4314-b43a-827352a1ed2c" xmlns:ns8="c0e5669f-1bcb-499c-94e0-3ccb733d3d13" xmlns:ns9="5e505f24-c93d-4b04-acbb-615940ce42e3" xmlns:ns10="cd9e4fca-4b31-4d63-be97-c9f6257ae32f" targetNamespace="http://schemas.microsoft.com/office/2006/metadata/properties" ma:root="true" ma:fieldsID="99c0fee1b62e69d01340c799dd9f4b94" ns2:_="" ns3:_="" ns4:_="" ns5:_="" ns6:_="" ns7:_="" ns8:_="" ns9:_="" ns10:_="">
    <xsd:import namespace="f5306899-96aa-46e9-8b25-112cc89a50d9"/>
    <xsd:import namespace="b67a7830-db79-4a49-bf27-2aff92a2201a"/>
    <xsd:import namespace="b413c3fd-5a3b-4239-b985-69032e371c04"/>
    <xsd:import namespace="c963a4c1-1bb4-49f2-a011-9c776a7eed2a"/>
    <xsd:import namespace="a8f60570-4bd3-4f2b-950b-a996de8ab151"/>
    <xsd:import namespace="a172083e-e40c-4314-b43a-827352a1ed2c"/>
    <xsd:import namespace="c0e5669f-1bcb-499c-94e0-3ccb733d3d13"/>
    <xsd:import namespace="5e505f24-c93d-4b04-acbb-615940ce42e3"/>
    <xsd:import namespace="cd9e4fca-4b31-4d63-be97-c9f6257ae32f"/>
    <xsd:element name="properties">
      <xsd:complexType>
        <xsd:sequence>
          <xsd:element name="documentManagement">
            <xsd:complexType>
              <xsd:all>
                <xsd:element ref="ns2:_dlc_DocId" minOccurs="0"/>
                <xsd:element ref="ns2:_dlc_DocIdUrl" minOccurs="0"/>
                <xsd:element ref="ns2:_dlc_DocIdPersistId" minOccurs="0"/>
                <xsd:element ref="ns3:ExternallyShared" minOccurs="0"/>
                <xsd:element ref="ns4:Document_x0020_Notes" minOccurs="0"/>
                <xsd:element ref="ns2:Security_x0020_Classification" minOccurs="0"/>
                <xsd:element ref="ns4:Handling_x0020_Instructions" minOccurs="0"/>
                <xsd:element ref="ns2:Descriptor" minOccurs="0"/>
                <xsd:element ref="ns4:Government_x0020_Body" minOccurs="0"/>
                <xsd:element ref="ns5:m975189f4ba442ecbf67d4147307b177" minOccurs="0"/>
                <xsd:element ref="ns2:TaxCatchAll" minOccurs="0"/>
                <xsd:element ref="ns2:TaxCatchAllLabel" minOccurs="0"/>
                <xsd:element ref="ns6:Retention_x0020_Label" minOccurs="0"/>
                <xsd:element ref="ns4:Date_x0020_Opened" minOccurs="0"/>
                <xsd:element ref="ns4:Date_x0020_Closed" minOccurs="0"/>
                <xsd:element ref="ns2:National_x0020_Caveat" minOccurs="0"/>
                <xsd:element ref="ns4:CIRRUSPreviousLocation" minOccurs="0"/>
                <xsd:element ref="ns4:CIRRUSPreviousID" minOccurs="0"/>
                <xsd:element ref="ns4:CIRRUSPreviousRetentionPolicy" minOccurs="0"/>
                <xsd:element ref="ns3:LegacyDocumentType" minOccurs="0"/>
                <xsd:element ref="ns3:LegacyAdditionalAuthors" minOccurs="0"/>
                <xsd:element ref="ns3:LegacyFileplanTarget" minOccurs="0"/>
                <xsd:element ref="ns3:LegacyNumericClass" minOccurs="0"/>
                <xsd:element ref="ns3:LegacyFolderType" minOccurs="0"/>
                <xsd:element ref="ns3:LegacyCustodian" minOccurs="0"/>
                <xsd:element ref="ns3:LegacyRecordFolderIdentifier" minOccurs="0"/>
                <xsd:element ref="ns3:LegacyCopyright" minOccurs="0"/>
                <xsd:element ref="ns3:LegacyLastModifiedDate" minOccurs="0"/>
                <xsd:element ref="ns3:LegacyModifier" minOccurs="0"/>
                <xsd:element ref="ns3:LegacyFolder" minOccurs="0"/>
                <xsd:element ref="ns3:LegacyContentType" minOccurs="0"/>
                <xsd:element ref="ns3:LegacyExpiryReviewDate" minOccurs="0"/>
                <xsd:element ref="ns3:LegacyLastActionDate" minOccurs="0"/>
                <xsd:element ref="ns3:LegacyProtectiveMarking" minOccurs="0"/>
                <xsd:element ref="ns7:LegacyDescriptor" minOccurs="0"/>
                <xsd:element ref="ns3:LegacyTags" minOccurs="0"/>
                <xsd:element ref="ns3:LegacyReferencesFromOtherItems" minOccurs="0"/>
                <xsd:element ref="ns3:LegacyReferencesToOtherItems" minOccurs="0"/>
                <xsd:element ref="ns3:LegacyStatusonTransfer" minOccurs="0"/>
                <xsd:element ref="ns3:LegacyDateClosed" minOccurs="0"/>
                <xsd:element ref="ns3:LegacyRecordCategoryIdentifier" minOccurs="0"/>
                <xsd:element ref="ns3:LegacyDispositionAsOfDate" minOccurs="0"/>
                <xsd:element ref="ns3:LegacyHomeLocation" minOccurs="0"/>
                <xsd:element ref="ns3:LegacyCurrentLocation" minOccurs="0"/>
                <xsd:element ref="ns7:LegacyPhysicalFormat" minOccurs="0"/>
                <xsd:element ref="ns8:LegacyCaseReferenceNumber" minOccurs="0"/>
                <xsd:element ref="ns7:LegacyDateFileReceived" minOccurs="0"/>
                <xsd:element ref="ns7:LegacyDateFileRequested" minOccurs="0"/>
                <xsd:element ref="ns7:LegacyDateFileReturned" minOccurs="0"/>
                <xsd:element ref="ns7:LegacyMinister" minOccurs="0"/>
                <xsd:element ref="ns7:LegacyMP" minOccurs="0"/>
                <xsd:element ref="ns7:LegacyFolderNotes" minOccurs="0"/>
                <xsd:element ref="ns7:LegacyPhysicalItemLocation" minOccurs="0"/>
                <xsd:element ref="ns3:LegacyDocumentLink" minOccurs="0"/>
                <xsd:element ref="ns3:LegacyFolderLink" minOccurs="0"/>
                <xsd:element ref="ns7:LegacyRequestType" minOccurs="0"/>
                <xsd:element ref="ns9:MediaServiceMetadata" minOccurs="0"/>
                <xsd:element ref="ns9:MediaServiceFastMetadata" minOccurs="0"/>
                <xsd:element ref="ns10:SharedWithUsers" minOccurs="0"/>
                <xsd:element ref="ns10:SharedWithDetails" minOccurs="0"/>
                <xsd:element ref="ns9:MediaServiceAutoKeyPoints" minOccurs="0"/>
                <xsd:element ref="ns9:MediaServiceKeyPoints" minOccurs="0"/>
                <xsd:element ref="ns9:MediaServiceAutoTags" minOccurs="0"/>
                <xsd:element ref="ns9:MediaServiceOCR" minOccurs="0"/>
                <xsd:element ref="ns9:MediaServiceGenerationTime" minOccurs="0"/>
                <xsd:element ref="ns9: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06899-96aa-46e9-8b25-112cc89a50d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ecurity_x0020_Classification" ma:index="13" nillable="true" ma:displayName="Security Classification" ma:default="OFFICIAL" ma:format="Dropdown" ma:indexed="true" ma:internalName="Security_x0020_Classification">
      <xsd:simpleType>
        <xsd:restriction base="dms:Choice">
          <xsd:enumeration value="OFFICIAL"/>
          <xsd:enumeration value="OFFICIAL - SENSITIVE"/>
        </xsd:restriction>
      </xsd:simpleType>
    </xsd:element>
    <xsd:element name="Descriptor" ma:index="15" nillable="true" ma:displayName="Descriptor" ma:default="" ma:format="Dropdown" ma:indexed="true" ma:internalName="Descriptor">
      <xsd:simpleType>
        <xsd:restriction base="dms:Choice">
          <xsd:enumeration value="COMMERCIAL"/>
          <xsd:enumeration value="PERSONAL"/>
          <xsd:enumeration value="LOCSEN"/>
        </xsd:restriction>
      </xsd:simpleType>
    </xsd:element>
    <xsd:element name="TaxCatchAll" ma:index="18" nillable="true" ma:displayName="Taxonomy Catch All Column" ma:hidden="true" ma:list="{4eca3b40-ed15-4c44-9b6e-716bb16a41f9}" ma:internalName="TaxCatchAll" ma:showField="CatchAllData" ma:web="f5306899-96aa-46e9-8b25-112cc89a50d9">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hidden="true" ma:list="{4eca3b40-ed15-4c44-9b6e-716bb16a41f9}" ma:internalName="TaxCatchAllLabel" ma:readOnly="true" ma:showField="CatchAllDataLabel" ma:web="f5306899-96aa-46e9-8b25-112cc89a50d9">
      <xsd:complexType>
        <xsd:complexContent>
          <xsd:extension base="dms:MultiChoiceLookup">
            <xsd:sequence>
              <xsd:element name="Value" type="dms:Lookup" maxOccurs="unbounded" minOccurs="0" nillable="true"/>
            </xsd:sequence>
          </xsd:extension>
        </xsd:complexContent>
      </xsd:complexType>
    </xsd:element>
    <xsd:element name="National_x0020_Caveat" ma:index="24" nillable="true" ma:displayName="National Caveat" ma:default="" ma:format="Dropdown" ma:indexed="true" ma:internalName="National_x0020_Caveat">
      <xsd:simpleType>
        <xsd:restriction base="dms:Choice">
          <xsd:enumeration value="UK EYES ONLY"/>
        </xsd:restriction>
      </xsd:simpleType>
    </xsd:element>
  </xsd:schema>
  <xsd:schema xmlns:xsd="http://www.w3.org/2001/XMLSchema" xmlns:xs="http://www.w3.org/2001/XMLSchema" xmlns:dms="http://schemas.microsoft.com/office/2006/documentManagement/types" xmlns:pc="http://schemas.microsoft.com/office/infopath/2007/PartnerControls" targetNamespace="b67a7830-db79-4a49-bf27-2aff92a2201a" elementFormDefault="qualified">
    <xsd:import namespace="http://schemas.microsoft.com/office/2006/documentManagement/types"/>
    <xsd:import namespace="http://schemas.microsoft.com/office/infopath/2007/PartnerControls"/>
    <xsd:element name="ExternallyShared" ma:index="11" nillable="true" ma:displayName="External" ma:description="Used with SPFX field customizer, displays if the item is externally shared" ma:hidden="true" ma:internalName="ExternallyShared">
      <xsd:simpleType>
        <xsd:restriction base="dms:Text"/>
      </xsd:simpleType>
    </xsd:element>
    <xsd:element name="LegacyDocumentType" ma:index="28" nillable="true" ma:displayName="Legacy Document Type" ma:internalName="LegacyDocumentType">
      <xsd:simpleType>
        <xsd:restriction base="dms:Text">
          <xsd:maxLength value="255"/>
        </xsd:restriction>
      </xsd:simpleType>
    </xsd:element>
    <xsd:element name="LegacyAdditionalAuthors" ma:index="29" nillable="true" ma:displayName="Legacy Additional Authors" ma:internalName="LegacyAdditionalAuthors">
      <xsd:simpleType>
        <xsd:restriction base="dms:Note"/>
      </xsd:simpleType>
    </xsd:element>
    <xsd:element name="LegacyFileplanTarget" ma:index="30" nillable="true" ma:displayName="Legacy Fileplan Target" ma:internalName="LegacyFileplanTarget">
      <xsd:simpleType>
        <xsd:restriction base="dms:Text">
          <xsd:maxLength value="255"/>
        </xsd:restriction>
      </xsd:simpleType>
    </xsd:element>
    <xsd:element name="LegacyNumericClass" ma:index="31" nillable="true" ma:displayName="Legacy Numeric Class" ma:internalName="LegacyNumericClass">
      <xsd:simpleType>
        <xsd:restriction base="dms:Text">
          <xsd:maxLength value="255"/>
        </xsd:restriction>
      </xsd:simpleType>
    </xsd:element>
    <xsd:element name="LegacyFolderType" ma:index="32" nillable="true" ma:displayName="Legacy Folder Type" ma:internalName="LegacyFolderType">
      <xsd:simpleType>
        <xsd:restriction base="dms:Text">
          <xsd:maxLength value="255"/>
        </xsd:restriction>
      </xsd:simpleType>
    </xsd:element>
    <xsd:element name="LegacyCustodian" ma:index="33" nillable="true" ma:displayName="Legacy Custodian" ma:internalName="LegacyCustodian">
      <xsd:simpleType>
        <xsd:restriction base="dms:Note"/>
      </xsd:simpleType>
    </xsd:element>
    <xsd:element name="LegacyRecordFolderIdentifier" ma:index="34" nillable="true" ma:displayName="Legacy Record Folder Identifier" ma:internalName="LegacyRecordFolderIdentifier">
      <xsd:simpleType>
        <xsd:restriction base="dms:Text">
          <xsd:maxLength value="255"/>
        </xsd:restriction>
      </xsd:simpleType>
    </xsd:element>
    <xsd:element name="LegacyCopyright" ma:index="35" nillable="true" ma:displayName="Legacy Copyright" ma:internalName="LegacyCopyright">
      <xsd:simpleType>
        <xsd:restriction base="dms:Text">
          <xsd:maxLength value="255"/>
        </xsd:restriction>
      </xsd:simpleType>
    </xsd:element>
    <xsd:element name="LegacyLastModifiedDate" ma:index="36" nillable="true" ma:displayName="Legacy Last Modified Date" ma:format="DateTime" ma:internalName="LegacyLastModifiedDate">
      <xsd:simpleType>
        <xsd:restriction base="dms:DateTime"/>
      </xsd:simpleType>
    </xsd:element>
    <xsd:element name="LegacyModifier" ma:index="37" nillable="true" ma:displayName="Legacy Modifier" ma:SharePointGroup="0" ma:internalName="LegacyModifi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gacyFolder" ma:index="38" nillable="true" ma:displayName="Legacy Folder" ma:internalName="LegacyFolder">
      <xsd:simpleType>
        <xsd:restriction base="dms:Text">
          <xsd:maxLength value="255"/>
        </xsd:restriction>
      </xsd:simpleType>
    </xsd:element>
    <xsd:element name="LegacyContentType" ma:index="39" nillable="true" ma:displayName="Legacy Content Type" ma:internalName="LegacyContentType">
      <xsd:simpleType>
        <xsd:restriction base="dms:Text">
          <xsd:maxLength value="255"/>
        </xsd:restriction>
      </xsd:simpleType>
    </xsd:element>
    <xsd:element name="LegacyExpiryReviewDate" ma:index="40" nillable="true" ma:displayName="Legacy Expiry Review Date" ma:format="DateTime" ma:internalName="LegacyExpiryReviewDate">
      <xsd:simpleType>
        <xsd:restriction base="dms:DateTime"/>
      </xsd:simpleType>
    </xsd:element>
    <xsd:element name="LegacyLastActionDate" ma:index="41" nillable="true" ma:displayName="Legacy Last Action Date" ma:format="DateTime" ma:internalName="LegacyLastActionDate">
      <xsd:simpleType>
        <xsd:restriction base="dms:DateTime"/>
      </xsd:simpleType>
    </xsd:element>
    <xsd:element name="LegacyProtectiveMarking" ma:index="42" nillable="true" ma:displayName="Legacy Protective Marking" ma:internalName="LegacyProtectiveMarking">
      <xsd:simpleType>
        <xsd:restriction base="dms:Text">
          <xsd:maxLength value="255"/>
        </xsd:restriction>
      </xsd:simpleType>
    </xsd:element>
    <xsd:element name="LegacyTags" ma:index="44" nillable="true" ma:displayName="Legacy Tags" ma:internalName="LegacyTags">
      <xsd:simpleType>
        <xsd:restriction base="dms:Note"/>
      </xsd:simpleType>
    </xsd:element>
    <xsd:element name="LegacyReferencesFromOtherItems" ma:index="45" nillable="true" ma:displayName="Legacy References From Other Items" ma:internalName="LegacyReferencesFromOtherItems">
      <xsd:simpleType>
        <xsd:restriction base="dms:Text">
          <xsd:maxLength value="255"/>
        </xsd:restriction>
      </xsd:simpleType>
    </xsd:element>
    <xsd:element name="LegacyReferencesToOtherItems" ma:index="46" nillable="true" ma:displayName="Legacy References To Other Items" ma:internalName="LegacyReferencesToOtherItems">
      <xsd:simpleType>
        <xsd:restriction base="dms:Note"/>
      </xsd:simpleType>
    </xsd:element>
    <xsd:element name="LegacyStatusonTransfer" ma:index="47" nillable="true" ma:displayName="Legacy Status on Transfer" ma:internalName="LegacyStatusonTransfer">
      <xsd:simpleType>
        <xsd:restriction base="dms:Text">
          <xsd:maxLength value="255"/>
        </xsd:restriction>
      </xsd:simpleType>
    </xsd:element>
    <xsd:element name="LegacyDateClosed" ma:index="48" nillable="true" ma:displayName="Legacy Date Closed" ma:format="DateOnly" ma:internalName="LegacyDateClosed">
      <xsd:simpleType>
        <xsd:restriction base="dms:DateTime"/>
      </xsd:simpleType>
    </xsd:element>
    <xsd:element name="LegacyRecordCategoryIdentifier" ma:index="49" nillable="true" ma:displayName="Legacy Record Category Identifier" ma:internalName="LegacyRecordCategoryIdentifier">
      <xsd:simpleType>
        <xsd:restriction base="dms:Text">
          <xsd:maxLength value="255"/>
        </xsd:restriction>
      </xsd:simpleType>
    </xsd:element>
    <xsd:element name="LegacyDispositionAsOfDate" ma:index="50" nillable="true" ma:displayName="Legacy Disposition as of Date" ma:format="DateOnly" ma:internalName="LegacyDispositionAsOfDate">
      <xsd:simpleType>
        <xsd:restriction base="dms:DateTime"/>
      </xsd:simpleType>
    </xsd:element>
    <xsd:element name="LegacyHomeLocation" ma:index="51" nillable="true" ma:displayName="Legacy Home Location" ma:internalName="LegacyHomeLocation">
      <xsd:simpleType>
        <xsd:restriction base="dms:Text">
          <xsd:maxLength value="255"/>
        </xsd:restriction>
      </xsd:simpleType>
    </xsd:element>
    <xsd:element name="LegacyCurrentLocation" ma:index="52" nillable="true" ma:displayName="Legacy Current Location" ma:internalName="LegacyCurrentLocation">
      <xsd:simpleType>
        <xsd:restriction base="dms:Text">
          <xsd:maxLength value="255"/>
        </xsd:restriction>
      </xsd:simpleType>
    </xsd:element>
    <xsd:element name="LegacyDocumentLink" ma:index="62" nillable="true" ma:displayName="Legacy Document Link" ma:internalName="LegacyDocumentLink">
      <xsd:simpleType>
        <xsd:restriction base="dms:Text">
          <xsd:maxLength value="255"/>
        </xsd:restriction>
      </xsd:simpleType>
    </xsd:element>
    <xsd:element name="LegacyFolderLink" ma:index="63" nillable="true" ma:displayName="Legacy Folder Link" ma:internalName="LegacyFolderLink">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3c3fd-5a3b-4239-b985-69032e371c04" elementFormDefault="qualified">
    <xsd:import namespace="http://schemas.microsoft.com/office/2006/documentManagement/types"/>
    <xsd:import namespace="http://schemas.microsoft.com/office/infopath/2007/PartnerControls"/>
    <xsd:element name="Document_x0020_Notes" ma:index="12" nillable="true" ma:displayName="Document Notes" ma:internalName="Document_0x0020_Notes">
      <xsd:simpleType>
        <xsd:restriction base="dms:Note"/>
      </xsd:simpleType>
    </xsd:element>
    <xsd:element name="Handling_x0020_Instructions" ma:index="14" nillable="true" ma:displayName="Handling Instructions" ma:internalName="Handling_x0020_Instructions">
      <xsd:simpleType>
        <xsd:restriction base="dms:Text">
          <xsd:maxLength value="255"/>
        </xsd:restriction>
      </xsd:simpleType>
    </xsd:element>
    <xsd:element name="Government_x0020_Body" ma:index="16" nillable="true" ma:displayName="Government Body" ma:internalName="Government_x0020_Body">
      <xsd:simpleType>
        <xsd:restriction base="dms:Text">
          <xsd:maxLength value="255"/>
        </xsd:restriction>
      </xsd:simpleType>
    </xsd:element>
    <xsd:element name="Date_x0020_Opened" ma:index="22" nillable="true" ma:displayName="Date Opened" ma:default="[Today]" ma:format="DateOnly" ma:internalName="Date_x0020_Opened">
      <xsd:simpleType>
        <xsd:restriction base="dms:DateTime"/>
      </xsd:simpleType>
    </xsd:element>
    <xsd:element name="Date_x0020_Closed" ma:index="23" nillable="true" ma:displayName="Date Closed" ma:format="DateOnly" ma:internalName="Date_x0020_Closed">
      <xsd:simpleType>
        <xsd:restriction base="dms:DateTime"/>
      </xsd:simpleType>
    </xsd:element>
    <xsd:element name="CIRRUSPreviousLocation" ma:index="25" nillable="true" ma:displayName="Previous Location" ma:description="The location the document previously resided in." ma:internalName="CIRRUSPreviousLocation">
      <xsd:simpleType>
        <xsd:restriction base="dms:Text">
          <xsd:maxLength value="255"/>
        </xsd:restriction>
      </xsd:simpleType>
    </xsd:element>
    <xsd:element name="CIRRUSPreviousID" ma:index="26" nillable="true" ma:displayName="Previous Id" ma:description="The id of the document in its previous location." ma:internalName="CIRRUSPreviousID">
      <xsd:simpleType>
        <xsd:restriction base="dms:Text">
          <xsd:maxLength value="255"/>
        </xsd:restriction>
      </xsd:simpleType>
    </xsd:element>
    <xsd:element name="CIRRUSPreviousRetentionPolicy" ma:index="27" nillable="true" ma:displayName="Previous Retention Policy" ma:description="The retention policy of the document in its previous location." ma:internalName="CIRRUSPreviousRetentionPolic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63a4c1-1bb4-49f2-a011-9c776a7eed2a" elementFormDefault="qualified">
    <xsd:import namespace="http://schemas.microsoft.com/office/2006/documentManagement/types"/>
    <xsd:import namespace="http://schemas.microsoft.com/office/infopath/2007/PartnerControls"/>
    <xsd:element name="m975189f4ba442ecbf67d4147307b177" ma:index="17" nillable="true" ma:taxonomy="true" ma:internalName="m975189f4ba442ecbf67d4147307b177" ma:taxonomyFieldName="Business_x0020_Unit" ma:displayName="Business Unit" ma:default="" ma:fieldId="{6975189f-4ba4-42ec-bf67-d4147307b177}" ma:sspId="9b0aeba9-2bce-41c2-8545-5d12d676a674" ma:termSetId="6f71e40e-3a2e-4baf-91d9-2069eb35453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f60570-4bd3-4f2b-950b-a996de8ab151" elementFormDefault="qualified">
    <xsd:import namespace="http://schemas.microsoft.com/office/2006/documentManagement/types"/>
    <xsd:import namespace="http://schemas.microsoft.com/office/infopath/2007/PartnerControls"/>
    <xsd:element name="Retention_x0020_Label" ma:index="21" nillable="true" ma:displayName="Retention Label" ma:internalName="Retention_x0020_Label">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72083e-e40c-4314-b43a-827352a1ed2c" elementFormDefault="qualified">
    <xsd:import namespace="http://schemas.microsoft.com/office/2006/documentManagement/types"/>
    <xsd:import namespace="http://schemas.microsoft.com/office/infopath/2007/PartnerControls"/>
    <xsd:element name="LegacyDescriptor" ma:index="43" nillable="true" ma:displayName="Legacy Descriptor" ma:internalName="LegacyDescriptor">
      <xsd:simpleType>
        <xsd:restriction base="dms:Note"/>
      </xsd:simpleType>
    </xsd:element>
    <xsd:element name="LegacyPhysicalFormat" ma:index="53" nillable="true" ma:displayName="Legacy Physical Format" ma:default="0" ma:internalName="LegacyPhysicalFormat">
      <xsd:simpleType>
        <xsd:restriction base="dms:Boolean"/>
      </xsd:simpleType>
    </xsd:element>
    <xsd:element name="LegacyDateFileReceived" ma:index="55" nillable="true" ma:displayName="Legacy Date File Received" ma:format="DateOnly" ma:internalName="LegacyDateFileReceived">
      <xsd:simpleType>
        <xsd:restriction base="dms:DateTime"/>
      </xsd:simpleType>
    </xsd:element>
    <xsd:element name="LegacyDateFileRequested" ma:index="56" nillable="true" ma:displayName="Legacy Date File Requested" ma:format="DateOnly" ma:internalName="LegacyDateFileRequested">
      <xsd:simpleType>
        <xsd:restriction base="dms:DateTime"/>
      </xsd:simpleType>
    </xsd:element>
    <xsd:element name="LegacyDateFileReturned" ma:index="57" nillable="true" ma:displayName="Legacy Date File Returned" ma:format="DateOnly" ma:internalName="LegacyDateFileReturned">
      <xsd:simpleType>
        <xsd:restriction base="dms:DateTime"/>
      </xsd:simpleType>
    </xsd:element>
    <xsd:element name="LegacyMinister" ma:index="58" nillable="true" ma:displayName="Legacy Minister" ma:internalName="LegacyMinister">
      <xsd:simpleType>
        <xsd:restriction base="dms:Text">
          <xsd:maxLength value="255"/>
        </xsd:restriction>
      </xsd:simpleType>
    </xsd:element>
    <xsd:element name="LegacyMP" ma:index="59" nillable="true" ma:displayName="Legacy MP" ma:internalName="LegacyMP">
      <xsd:simpleType>
        <xsd:restriction base="dms:Text">
          <xsd:maxLength value="255"/>
        </xsd:restriction>
      </xsd:simpleType>
    </xsd:element>
    <xsd:element name="LegacyFolderNotes" ma:index="60" nillable="true" ma:displayName="Legacy Folder Notes" ma:internalName="LegacyFolderNotes">
      <xsd:simpleType>
        <xsd:restriction base="dms:Note"/>
      </xsd:simpleType>
    </xsd:element>
    <xsd:element name="LegacyPhysicalItemLocation" ma:index="61" nillable="true" ma:displayName="Legacy Physical Item Location" ma:format="Dropdown" ma:internalName="LegacyPhysicalItemLocation">
      <xsd:simpleType>
        <xsd:restriction base="dms:Choice">
          <xsd:enumeration value="Off-Site"/>
          <xsd:enumeration value="TNA"/>
          <xsd:enumeration value="DECC"/>
        </xsd:restriction>
      </xsd:simpleType>
    </xsd:element>
    <xsd:element name="LegacyRequestType" ma:index="64" nillable="true" ma:displayName="Legacy Request Type" ma:format="Dropdown" ma:internalName="LegacyRequestType">
      <xsd:simpleType>
        <xsd:restriction base="dms:Choice">
          <xsd:enumeration value="FOI"/>
          <xsd:enumeration value="EIR"/>
          <xsd:enumeration value="PQ"/>
          <xsd:enumeration value="MC"/>
        </xsd:restriction>
      </xsd:simpleType>
    </xsd:element>
  </xsd:schema>
  <xsd:schema xmlns:xsd="http://www.w3.org/2001/XMLSchema" xmlns:xs="http://www.w3.org/2001/XMLSchema" xmlns:dms="http://schemas.microsoft.com/office/2006/documentManagement/types" xmlns:pc="http://schemas.microsoft.com/office/infopath/2007/PartnerControls" targetNamespace="c0e5669f-1bcb-499c-94e0-3ccb733d3d13" elementFormDefault="qualified">
    <xsd:import namespace="http://schemas.microsoft.com/office/2006/documentManagement/types"/>
    <xsd:import namespace="http://schemas.microsoft.com/office/infopath/2007/PartnerControls"/>
    <xsd:element name="LegacyCaseReferenceNumber" ma:index="54" nillable="true" ma:displayName="Legacy Case Reference Number" ma:internalName="LegacyCaseReferenceNumber">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505f24-c93d-4b04-acbb-615940ce42e3" elementFormDefault="qualified">
    <xsd:import namespace="http://schemas.microsoft.com/office/2006/documentManagement/types"/>
    <xsd:import namespace="http://schemas.microsoft.com/office/infopath/2007/PartnerControls"/>
    <xsd:element name="MediaServiceMetadata" ma:index="65" nillable="true" ma:displayName="MediaServiceMetadata" ma:hidden="true" ma:internalName="MediaServiceMetadata" ma:readOnly="true">
      <xsd:simpleType>
        <xsd:restriction base="dms:Note"/>
      </xsd:simpleType>
    </xsd:element>
    <xsd:element name="MediaServiceFastMetadata" ma:index="66" nillable="true" ma:displayName="MediaServiceFastMetadata" ma:hidden="true" ma:internalName="MediaServiceFastMetadata" ma:readOnly="true">
      <xsd:simpleType>
        <xsd:restriction base="dms:Note"/>
      </xsd:simpleType>
    </xsd:element>
    <xsd:element name="MediaServiceAutoKeyPoints" ma:index="69" nillable="true" ma:displayName="MediaServiceAutoKeyPoints" ma:hidden="true" ma:internalName="MediaServiceAutoKeyPoints" ma:readOnly="true">
      <xsd:simpleType>
        <xsd:restriction base="dms:Note"/>
      </xsd:simpleType>
    </xsd:element>
    <xsd:element name="MediaServiceKeyPoints" ma:index="70" nillable="true" ma:displayName="KeyPoints" ma:internalName="MediaServiceKeyPoints" ma:readOnly="true">
      <xsd:simpleType>
        <xsd:restriction base="dms:Note">
          <xsd:maxLength value="255"/>
        </xsd:restriction>
      </xsd:simpleType>
    </xsd:element>
    <xsd:element name="MediaServiceAutoTags" ma:index="71" nillable="true" ma:displayName="Tags" ma:internalName="MediaServiceAutoTags" ma:readOnly="true">
      <xsd:simpleType>
        <xsd:restriction base="dms:Text"/>
      </xsd:simpleType>
    </xsd:element>
    <xsd:element name="MediaServiceOCR" ma:index="72" nillable="true" ma:displayName="Extracted Text" ma:internalName="MediaServiceOCR" ma:readOnly="true">
      <xsd:simpleType>
        <xsd:restriction base="dms:Note">
          <xsd:maxLength value="255"/>
        </xsd:restriction>
      </xsd:simpleType>
    </xsd:element>
    <xsd:element name="MediaServiceGenerationTime" ma:index="73" nillable="true" ma:displayName="MediaServiceGenerationTime" ma:hidden="true" ma:internalName="MediaServiceGenerationTime" ma:readOnly="true">
      <xsd:simpleType>
        <xsd:restriction base="dms:Text"/>
      </xsd:simpleType>
    </xsd:element>
    <xsd:element name="MediaServiceEventHashCode" ma:index="7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d9e4fca-4b31-4d63-be97-c9f6257ae32f" elementFormDefault="qualified">
    <xsd:import namespace="http://schemas.microsoft.com/office/2006/documentManagement/types"/>
    <xsd:import namespace="http://schemas.microsoft.com/office/infopath/2007/PartnerControls"/>
    <xsd:element name="SharedWithUsers" ma:index="6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Government_x0020_Body xmlns="b413c3fd-5a3b-4239-b985-69032e371c04">BEIS</Government_x0020_Body>
    <Date_x0020_Opened xmlns="b413c3fd-5a3b-4239-b985-69032e371c04">2020-11-01T14:02:34+00:00</Date_x0020_Opened>
    <Retention_x0020_Label xmlns="a8f60570-4bd3-4f2b-950b-a996de8ab151">HMG PPP Review</Retention_x0020_Label>
    <Date_x0020_Closed xmlns="b413c3fd-5a3b-4239-b985-69032e371c04" xsi:nil="true"/>
    <TaxCatchAll xmlns="f5306899-96aa-46e9-8b25-112cc89a50d9">
      <Value>300</Value>
    </TaxCatchAll>
    <Descriptor xmlns="f5306899-96aa-46e9-8b25-112cc89a50d9" xsi:nil="true"/>
    <m975189f4ba442ecbf67d4147307b177 xmlns="c963a4c1-1bb4-49f2-a011-9c776a7eed2a">
      <Terms xmlns="http://schemas.microsoft.com/office/infopath/2007/PartnerControls">
        <TermInfo xmlns="http://schemas.microsoft.com/office/infopath/2007/PartnerControls">
          <TermName xmlns="http://schemas.microsoft.com/office/infopath/2007/PartnerControls">EU Exit BIRD</TermName>
          <TermId xmlns="http://schemas.microsoft.com/office/infopath/2007/PartnerControls">36d940aa-d363-420a-8b3d-d7998b440470</TermId>
        </TermInfo>
      </Terms>
    </m975189f4ba442ecbf67d4147307b177>
    <Security_x0020_Classification xmlns="f5306899-96aa-46e9-8b25-112cc89a50d9">OFFICIAL</Security_x0020_Classification>
    <_dlc_DocId xmlns="f5306899-96aa-46e9-8b25-112cc89a50d9">CQ7C7EK6CYH2-1334762818-34371</_dlc_DocId>
    <_dlc_DocIdUrl xmlns="f5306899-96aa-46e9-8b25-112cc89a50d9">
      <Url>https://beisgov.sharepoint.com/sites/beis2/200/_layouts/15/DocIdRedir.aspx?ID=CQ7C7EK6CYH2-1334762818-34371</Url>
      <Description>CQ7C7EK6CYH2-1334762818-34371</Description>
    </_dlc_DocIdUrl>
    <LegacyRecordCategoryIdentifier xmlns="b67a7830-db79-4a49-bf27-2aff92a2201a" xsi:nil="true"/>
    <LegacyCaseReferenceNumber xmlns="c0e5669f-1bcb-499c-94e0-3ccb733d3d13" xsi:nil="true"/>
    <LegacyDateFileRequested xmlns="a172083e-e40c-4314-b43a-827352a1ed2c" xsi:nil="true"/>
    <LegacyFolderType xmlns="b67a7830-db79-4a49-bf27-2aff92a2201a" xsi:nil="true"/>
    <LegacyRecordFolderIdentifier xmlns="b67a7830-db79-4a49-bf27-2aff92a2201a" xsi:nil="true"/>
    <LegacyFolder xmlns="b67a7830-db79-4a49-bf27-2aff92a2201a" xsi:nil="true"/>
    <LegacyMP xmlns="a172083e-e40c-4314-b43a-827352a1ed2c" xsi:nil="true"/>
    <ExternallyShared xmlns="b67a7830-db79-4a49-bf27-2aff92a2201a" xsi:nil="true"/>
    <LegacyDateFileReceived xmlns="a172083e-e40c-4314-b43a-827352a1ed2c" xsi:nil="true"/>
    <LegacyFolderLink xmlns="b67a7830-db79-4a49-bf27-2aff92a2201a" xsi:nil="true"/>
    <Document_x0020_Notes xmlns="b413c3fd-5a3b-4239-b985-69032e371c04" xsi:nil="true"/>
    <LegacyAdditionalAuthors xmlns="b67a7830-db79-4a49-bf27-2aff92a2201a" xsi:nil="true"/>
    <LegacyDocumentLink xmlns="b67a7830-db79-4a49-bf27-2aff92a2201a" xsi:nil="true"/>
    <National_x0020_Caveat xmlns="f5306899-96aa-46e9-8b25-112cc89a50d9" xsi:nil="true"/>
    <CIRRUSPreviousLocation xmlns="b413c3fd-5a3b-4239-b985-69032e371c04" xsi:nil="true"/>
    <LegacyPhysicalItemLocation xmlns="a172083e-e40c-4314-b43a-827352a1ed2c" xsi:nil="true"/>
    <LegacyDescriptor xmlns="a172083e-e40c-4314-b43a-827352a1ed2c" xsi:nil="true"/>
    <LegacyRequestType xmlns="a172083e-e40c-4314-b43a-827352a1ed2c" xsi:nil="true"/>
    <LegacyLastModifiedDate xmlns="b67a7830-db79-4a49-bf27-2aff92a2201a" xsi:nil="true"/>
    <LegacyDateClosed xmlns="b67a7830-db79-4a49-bf27-2aff92a2201a" xsi:nil="true"/>
    <LegacyHomeLocation xmlns="b67a7830-db79-4a49-bf27-2aff92a2201a" xsi:nil="true"/>
    <LegacyExpiryReviewDate xmlns="b67a7830-db79-4a49-bf27-2aff92a2201a" xsi:nil="true"/>
    <LegacyPhysicalFormat xmlns="a172083e-e40c-4314-b43a-827352a1ed2c">false</LegacyPhysicalFormat>
    <LegacyDocumentType xmlns="b67a7830-db79-4a49-bf27-2aff92a2201a" xsi:nil="true"/>
    <LegacyReferencesFromOtherItems xmlns="b67a7830-db79-4a49-bf27-2aff92a2201a" xsi:nil="true"/>
    <LegacyLastActionDate xmlns="b67a7830-db79-4a49-bf27-2aff92a2201a" xsi:nil="true"/>
    <CIRRUSPreviousID xmlns="b413c3fd-5a3b-4239-b985-69032e371c04" xsi:nil="true"/>
    <LegacyModifier xmlns="b67a7830-db79-4a49-bf27-2aff92a2201a">
      <UserInfo>
        <DisplayName/>
        <AccountId xsi:nil="true"/>
        <AccountType/>
      </UserInfo>
    </LegacyModifier>
    <CIRRUSPreviousRetentionPolicy xmlns="b413c3fd-5a3b-4239-b985-69032e371c04" xsi:nil="true"/>
    <LegacyStatusonTransfer xmlns="b67a7830-db79-4a49-bf27-2aff92a2201a" xsi:nil="true"/>
    <LegacyDispositionAsOfDate xmlns="b67a7830-db79-4a49-bf27-2aff92a2201a" xsi:nil="true"/>
    <LegacyMinister xmlns="a172083e-e40c-4314-b43a-827352a1ed2c" xsi:nil="true"/>
    <LegacyFileplanTarget xmlns="b67a7830-db79-4a49-bf27-2aff92a2201a" xsi:nil="true"/>
    <LegacyCustodian xmlns="b67a7830-db79-4a49-bf27-2aff92a2201a" xsi:nil="true"/>
    <LegacyContentType xmlns="b67a7830-db79-4a49-bf27-2aff92a2201a" xsi:nil="true"/>
    <LegacyProtectiveMarking xmlns="b67a7830-db79-4a49-bf27-2aff92a2201a" xsi:nil="true"/>
    <LegacyReferencesToOtherItems xmlns="b67a7830-db79-4a49-bf27-2aff92a2201a" xsi:nil="true"/>
    <LegacyDateFileReturned xmlns="a172083e-e40c-4314-b43a-827352a1ed2c" xsi:nil="true"/>
    <LegacyCopyright xmlns="b67a7830-db79-4a49-bf27-2aff92a2201a" xsi:nil="true"/>
    <Handling_x0020_Instructions xmlns="b413c3fd-5a3b-4239-b985-69032e371c04" xsi:nil="true"/>
    <LegacyTags xmlns="b67a7830-db79-4a49-bf27-2aff92a2201a" xsi:nil="true"/>
    <LegacyFolderNotes xmlns="a172083e-e40c-4314-b43a-827352a1ed2c" xsi:nil="true"/>
    <LegacyNumericClass xmlns="b67a7830-db79-4a49-bf27-2aff92a2201a" xsi:nil="true"/>
    <LegacyCurrentLocation xmlns="b67a7830-db79-4a49-bf27-2aff92a2201a" xsi:nil="true"/>
    <SharedWithUsers xmlns="cd9e4fca-4b31-4d63-be97-c9f6257ae32f">
      <UserInfo>
        <DisplayName/>
        <AccountId xsi:nil="true"/>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0D0935-1FCC-4B01-B6B6-E00156E282A5}">
  <ds:schemaRefs>
    <ds:schemaRef ds:uri="5e505f24-c93d-4b04-acbb-615940ce42e3"/>
    <ds:schemaRef ds:uri="a172083e-e40c-4314-b43a-827352a1ed2c"/>
    <ds:schemaRef ds:uri="a8f60570-4bd3-4f2b-950b-a996de8ab151"/>
    <ds:schemaRef ds:uri="b413c3fd-5a3b-4239-b985-69032e371c04"/>
    <ds:schemaRef ds:uri="b67a7830-db79-4a49-bf27-2aff92a2201a"/>
    <ds:schemaRef ds:uri="c0e5669f-1bcb-499c-94e0-3ccb733d3d13"/>
    <ds:schemaRef ds:uri="c963a4c1-1bb4-49f2-a011-9c776a7eed2a"/>
    <ds:schemaRef ds:uri="cd9e4fca-4b31-4d63-be97-c9f6257ae32f"/>
    <ds:schemaRef ds:uri="f5306899-96aa-46e9-8b25-112cc89a50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BD2431-AD25-4207-A1AA-3CC28A4B8475}">
  <ds:schemaRefs>
    <ds:schemaRef ds:uri="5e505f24-c93d-4b04-acbb-615940ce42e3"/>
    <ds:schemaRef ds:uri="a172083e-e40c-4314-b43a-827352a1ed2c"/>
    <ds:schemaRef ds:uri="a8f60570-4bd3-4f2b-950b-a996de8ab151"/>
    <ds:schemaRef ds:uri="b413c3fd-5a3b-4239-b985-69032e371c04"/>
    <ds:schemaRef ds:uri="b67a7830-db79-4a49-bf27-2aff92a2201a"/>
    <ds:schemaRef ds:uri="c0e5669f-1bcb-499c-94e0-3ccb733d3d13"/>
    <ds:schemaRef ds:uri="c963a4c1-1bb4-49f2-a011-9c776a7eed2a"/>
    <ds:schemaRef ds:uri="cd9e4fca-4b31-4d63-be97-c9f6257ae32f"/>
    <ds:schemaRef ds:uri="f5306899-96aa-46e9-8b25-112cc89a50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0B7CCA2-FC51-4C9F-8E78-FA004DA47A30}">
  <ds:schemaRefs>
    <ds:schemaRef ds:uri="http://schemas.microsoft.com/sharepoint/events"/>
  </ds:schemaRefs>
</ds:datastoreItem>
</file>

<file path=customXml/itemProps4.xml><?xml version="1.0" encoding="utf-8"?>
<ds:datastoreItem xmlns:ds="http://schemas.openxmlformats.org/officeDocument/2006/customXml" ds:itemID="{E4303411-E688-48C0-B910-66151AA5A1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4261</Words>
  <Application>Microsoft Office PowerPoint</Application>
  <PresentationFormat>Widescreen</PresentationFormat>
  <Paragraphs>392</Paragraphs>
  <Slides>18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Apercu Mono Pro Medium</vt:lpstr>
      <vt:lpstr>Wingdings</vt:lpstr>
      <vt:lpstr>Apercu Pro</vt:lpstr>
      <vt:lpstr>Apercu Pro Medium</vt:lpstr>
      <vt:lpstr>Arial</vt:lpstr>
      <vt:lpstr>Office Theme</vt:lpstr>
      <vt:lpstr>TRADING WITH THE EU AND NORTHERN IRELAND – SME 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O'Shea, Connor (Business Intelligence and Readiness)</dc:creator>
  <cp:lastModifiedBy>Semple, Neil (Trade)</cp:lastModifiedBy>
  <cp:revision>2</cp:revision>
  <dcterms:created xsi:type="dcterms:W3CDTF">2020-10-29T15:53:08Z</dcterms:created>
  <dcterms:modified xsi:type="dcterms:W3CDTF">2021-03-05T13:12:43Z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2020-10-29T17:44:21Z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81446f8a-26e4-4d59-8e89-0000d57a84a2</vt:lpwstr>
  </property>
  <property fmtid="{D5CDD505-2E9C-101B-9397-08002B2CF9AE}" pid="8" name="MSIP_Label_ba62f585-b40f-4ab9-bafe-39150f03d124_ContentBits">
    <vt:lpwstr>0</vt:lpwstr>
  </property>
  <property fmtid="{D5CDD505-2E9C-101B-9397-08002B2CF9AE}" pid="9" name="ContentTypeId">
    <vt:lpwstr>0x0101006892AB90371DEB48835463DE3D97CAE7</vt:lpwstr>
  </property>
  <property fmtid="{D5CDD505-2E9C-101B-9397-08002B2CF9AE}" pid="10" name="Business Unit">
    <vt:lpwstr>300;#EU Exit BIRD|36d940aa-d363-420a-8b3d-d7998b440470</vt:lpwstr>
  </property>
  <property fmtid="{D5CDD505-2E9C-101B-9397-08002B2CF9AE}" pid="11" name="_dlc_DocIdItemGuid">
    <vt:lpwstr>e0638c68-1eae-4440-80bd-59d6539b3d73</vt:lpwstr>
  </property>
  <property fmtid="{D5CDD505-2E9C-101B-9397-08002B2CF9AE}" pid="12" name="MSIP_Label_c1c05e37-788c-4c59-b50e-5c98323c0a70_Enabled">
    <vt:lpwstr>true</vt:lpwstr>
  </property>
  <property fmtid="{D5CDD505-2E9C-101B-9397-08002B2CF9AE}" pid="13" name="MSIP_Label_c1c05e37-788c-4c59-b50e-5c98323c0a70_SetDate">
    <vt:lpwstr>2021-03-05T13:12:05Z</vt:lpwstr>
  </property>
  <property fmtid="{D5CDD505-2E9C-101B-9397-08002B2CF9AE}" pid="14" name="MSIP_Label_c1c05e37-788c-4c59-b50e-5c98323c0a70_Method">
    <vt:lpwstr>Standard</vt:lpwstr>
  </property>
  <property fmtid="{D5CDD505-2E9C-101B-9397-08002B2CF9AE}" pid="15" name="MSIP_Label_c1c05e37-788c-4c59-b50e-5c98323c0a70_Name">
    <vt:lpwstr>OFFICIAL</vt:lpwstr>
  </property>
  <property fmtid="{D5CDD505-2E9C-101B-9397-08002B2CF9AE}" pid="16" name="MSIP_Label_c1c05e37-788c-4c59-b50e-5c98323c0a70_SiteId">
    <vt:lpwstr>8fa217ec-33aa-46fb-ad96-dfe68006bb86</vt:lpwstr>
  </property>
  <property fmtid="{D5CDD505-2E9C-101B-9397-08002B2CF9AE}" pid="17" name="MSIP_Label_c1c05e37-788c-4c59-b50e-5c98323c0a70_ActionId">
    <vt:lpwstr>f5681877-d541-4456-a015-566f8a073e04</vt:lpwstr>
  </property>
  <property fmtid="{D5CDD505-2E9C-101B-9397-08002B2CF9AE}" pid="18" name="MSIP_Label_c1c05e37-788c-4c59-b50e-5c98323c0a70_ContentBits">
    <vt:lpwstr>0</vt:lpwstr>
  </property>
</Properties>
</file>